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7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rmorant Garamond Bold" panose="02010600030101010101" charset="0"/>
      <p:regular r:id="rId36"/>
    </p:embeddedFont>
    <p:embeddedFont>
      <p:font typeface="Cormorant Garamond Light" panose="02010600030101010101" charset="0"/>
      <p:regular r:id="rId37"/>
    </p:embeddedFont>
    <p:embeddedFont>
      <p:font typeface="Cormorant Garamond Light Bold" panose="02010600030101010101" charset="0"/>
      <p:regular r:id="rId38"/>
    </p:embeddedFont>
    <p:embeddedFont>
      <p:font typeface="Cormorant Garamond Medium" panose="02010600030101010101" charset="0"/>
      <p:regular r:id="rId39"/>
    </p:embeddedFont>
    <p:embeddedFont>
      <p:font typeface="Cormorant Garamond Medium Bold" panose="02010600030101010101" charset="0"/>
      <p:regular r:id="rId40"/>
    </p:embeddedFont>
    <p:embeddedFont>
      <p:font typeface="Glacial Indifference" panose="02010600030101010101" charset="0"/>
      <p:regular r:id="rId41"/>
    </p:embeddedFont>
    <p:embeddedFont>
      <p:font typeface="Glacial Indifference Bold" panose="02010600030101010101" charset="0"/>
      <p:regular r:id="rId42"/>
    </p:embeddedFont>
    <p:embeddedFont>
      <p:font typeface="Poppins Bold" panose="02010600030101010101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0636" y="1769910"/>
            <a:ext cx="11877850" cy="6747181"/>
            <a:chOff x="0" y="0"/>
            <a:chExt cx="3128323" cy="1777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8323" cy="1777035"/>
            </a:xfrm>
            <a:custGeom>
              <a:avLst/>
              <a:gdLst/>
              <a:ahLst/>
              <a:cxnLst/>
              <a:rect l="l" t="t" r="r" b="b"/>
              <a:pathLst>
                <a:path w="3128323" h="1777035">
                  <a:moveTo>
                    <a:pt x="0" y="0"/>
                  </a:moveTo>
                  <a:lnTo>
                    <a:pt x="3128323" y="0"/>
                  </a:lnTo>
                  <a:lnTo>
                    <a:pt x="3128323" y="1777035"/>
                  </a:lnTo>
                  <a:lnTo>
                    <a:pt x="0" y="1777035"/>
                  </a:lnTo>
                  <a:close/>
                </a:path>
              </a:pathLst>
            </a:custGeom>
            <a:solidFill>
              <a:srgbClr val="E0DBDA">
                <a:alpha val="2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76604" y="2951956"/>
            <a:ext cx="1192325" cy="169726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400177" y="2182066"/>
            <a:ext cx="11774721" cy="6669834"/>
            <a:chOff x="0" y="0"/>
            <a:chExt cx="3101161" cy="17566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01161" cy="1756664"/>
            </a:xfrm>
            <a:custGeom>
              <a:avLst/>
              <a:gdLst/>
              <a:ahLst/>
              <a:cxnLst/>
              <a:rect l="l" t="t" r="r" b="b"/>
              <a:pathLst>
                <a:path w="3101161" h="1756664">
                  <a:moveTo>
                    <a:pt x="0" y="0"/>
                  </a:moveTo>
                  <a:lnTo>
                    <a:pt x="3101161" y="0"/>
                  </a:lnTo>
                  <a:lnTo>
                    <a:pt x="3101161" y="1756664"/>
                  </a:lnTo>
                  <a:lnTo>
                    <a:pt x="0" y="1756664"/>
                  </a:lnTo>
                  <a:close/>
                </a:path>
              </a:pathLst>
            </a:custGeom>
            <a:solidFill>
              <a:srgbClr val="E0DBDA">
                <a:alpha val="2470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179643" y="4927891"/>
            <a:ext cx="11450757" cy="390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Augmented Reality Exploration of Human Femur: Unveiling Fractures and Anatomy for Enhanced Understanding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1272" y="8804275"/>
            <a:ext cx="506299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>
                <a:solidFill>
                  <a:srgbClr val="000000"/>
                </a:solidFill>
                <a:latin typeface="Glacial Indifference"/>
              </a:rPr>
              <a:t>Presented by: Calvin Phong Dao </a:t>
            </a:r>
            <a:r>
              <a:rPr lang="en-US" sz="2499" spc="49" dirty="0" err="1">
                <a:solidFill>
                  <a:srgbClr val="000000"/>
                </a:solidFill>
                <a:latin typeface="Glacial Indifference"/>
              </a:rPr>
              <a:t>Jie</a:t>
            </a:r>
            <a:endParaRPr lang="en-US" sz="2499" spc="49" dirty="0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 dirty="0">
                <a:solidFill>
                  <a:srgbClr val="000000"/>
                </a:solidFill>
                <a:latin typeface="Glacial Indifference"/>
              </a:rPr>
              <a:t>Supervised by: Ts. Saw </a:t>
            </a:r>
            <a:r>
              <a:rPr lang="en-US" sz="2499" spc="49" dirty="0" err="1">
                <a:solidFill>
                  <a:srgbClr val="000000"/>
                </a:solidFill>
                <a:latin typeface="Glacial Indifference"/>
              </a:rPr>
              <a:t>Seow</a:t>
            </a:r>
            <a:r>
              <a:rPr lang="en-US" sz="2499" spc="49" dirty="0">
                <a:solidFill>
                  <a:srgbClr val="000000"/>
                </a:solidFill>
                <a:latin typeface="Glacial Indifference"/>
              </a:rPr>
              <a:t> Hui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71550"/>
            <a:ext cx="431074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278">
                <a:solidFill>
                  <a:srgbClr val="000000"/>
                </a:solidFill>
                <a:latin typeface="Glacial Indifference Bold"/>
              </a:rPr>
              <a:t>FINAL YEAR PROJECT 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9">
            <a:extLst>
              <a:ext uri="{FF2B5EF4-FFF2-40B4-BE49-F238E27FC236}">
                <a16:creationId xmlns:a16="http://schemas.microsoft.com/office/drawing/2014/main" id="{5727DD53-0921-B37A-DDD6-0EFF37DF37E8}"/>
              </a:ext>
            </a:extLst>
          </p:cNvPr>
          <p:cNvGrpSpPr/>
          <p:nvPr/>
        </p:nvGrpSpPr>
        <p:grpSpPr>
          <a:xfrm>
            <a:off x="10861933" y="1672557"/>
            <a:ext cx="5190825" cy="7067113"/>
            <a:chOff x="0" y="-38100"/>
            <a:chExt cx="1273109" cy="1154475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BB8B32E0-529A-5376-C9A6-76F2A012AF28}"/>
                </a:ext>
              </a:extLst>
            </p:cNvPr>
            <p:cNvSpPr/>
            <p:nvPr/>
          </p:nvSpPr>
          <p:spPr>
            <a:xfrm>
              <a:off x="338663" y="0"/>
              <a:ext cx="934446" cy="1116375"/>
            </a:xfrm>
            <a:custGeom>
              <a:avLst/>
              <a:gdLst/>
              <a:ahLst/>
              <a:cxnLst/>
              <a:rect l="l" t="t" r="r" b="b"/>
              <a:pathLst>
                <a:path w="934446" h="111637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05089"/>
                  </a:lnTo>
                  <a:cubicBezTo>
                    <a:pt x="934446" y="1034604"/>
                    <a:pt x="922721" y="1062910"/>
                    <a:pt x="901851" y="1083780"/>
                  </a:cubicBezTo>
                  <a:cubicBezTo>
                    <a:pt x="880981" y="1104650"/>
                    <a:pt x="852675" y="1116375"/>
                    <a:pt x="823160" y="1116375"/>
                  </a:cubicBezTo>
                  <a:lnTo>
                    <a:pt x="111285" y="1116375"/>
                  </a:lnTo>
                  <a:cubicBezTo>
                    <a:pt x="81771" y="1116375"/>
                    <a:pt x="53465" y="1104650"/>
                    <a:pt x="32595" y="1083780"/>
                  </a:cubicBezTo>
                  <a:cubicBezTo>
                    <a:pt x="11725" y="1062910"/>
                    <a:pt x="0" y="1034604"/>
                    <a:pt x="0" y="1005089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8F65CB79-7C17-20AB-AEF2-C0B5F11316F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72096" y="1938313"/>
            <a:ext cx="3118254" cy="6185188"/>
            <a:chOff x="-92560" y="-180975"/>
            <a:chExt cx="4157671" cy="8246918"/>
          </a:xfrm>
        </p:grpSpPr>
        <p:sp>
          <p:nvSpPr>
            <p:cNvPr id="9" name="TextBox 9"/>
            <p:cNvSpPr txBox="1"/>
            <p:nvPr/>
          </p:nvSpPr>
          <p:spPr>
            <a:xfrm>
              <a:off x="-92560" y="2619152"/>
              <a:ext cx="4157671" cy="5446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5"/>
                </a:lnSpc>
                <a:spcBef>
                  <a:spcPct val="0"/>
                </a:spcBef>
              </a:pPr>
              <a:r>
                <a:rPr lang="en-US" sz="2304" spc="46" dirty="0">
                  <a:latin typeface="Cormorant Garamond Bold"/>
                </a:rPr>
                <a:t>Free and Accessible on Android </a:t>
              </a:r>
              <a:r>
                <a:rPr lang="en-US" sz="2304" spc="46" dirty="0" err="1">
                  <a:latin typeface="Cormorant Garamond Bold"/>
                </a:rPr>
                <a:t>Devices:The</a:t>
              </a:r>
              <a:r>
                <a:rPr lang="en-US" sz="2304" spc="46" dirty="0">
                  <a:latin typeface="Cormorant Garamond Bold"/>
                </a:rPr>
                <a:t> application will be developed specifically for Android OS to ensure wide accessibility, especially targeting students and medical enthusiasts who may have limited resources.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2566551" cy="2047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903"/>
                </a:lnSpc>
                <a:spcBef>
                  <a:spcPct val="0"/>
                </a:spcBef>
              </a:pPr>
              <a:r>
                <a:rPr lang="en-US" sz="9216" u="none" spc="1069" dirty="0">
                  <a:solidFill>
                    <a:schemeClr val="accent3">
                      <a:lumMod val="75000"/>
                    </a:schemeClr>
                  </a:solidFill>
                  <a:latin typeface="Glacial Indifference Bold"/>
                </a:rPr>
                <a:t>03</a:t>
              </a:r>
            </a:p>
          </p:txBody>
        </p:sp>
      </p:grpSp>
      <p:grpSp>
        <p:nvGrpSpPr>
          <p:cNvPr id="21" name="Group 9">
            <a:extLst>
              <a:ext uri="{FF2B5EF4-FFF2-40B4-BE49-F238E27FC236}">
                <a16:creationId xmlns:a16="http://schemas.microsoft.com/office/drawing/2014/main" id="{1BDF7C63-7891-E9A3-73C6-62AFE799F7B1}"/>
              </a:ext>
            </a:extLst>
          </p:cNvPr>
          <p:cNvGrpSpPr/>
          <p:nvPr/>
        </p:nvGrpSpPr>
        <p:grpSpPr>
          <a:xfrm>
            <a:off x="5925363" y="1572974"/>
            <a:ext cx="4814691" cy="7074789"/>
            <a:chOff x="0" y="-38100"/>
            <a:chExt cx="1180858" cy="1155729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B0FA34-4E97-EAB1-B24C-EC8D81E2EFD0}"/>
                </a:ext>
              </a:extLst>
            </p:cNvPr>
            <p:cNvSpPr/>
            <p:nvPr/>
          </p:nvSpPr>
          <p:spPr>
            <a:xfrm>
              <a:off x="246412" y="1254"/>
              <a:ext cx="934446" cy="1116375"/>
            </a:xfrm>
            <a:custGeom>
              <a:avLst/>
              <a:gdLst/>
              <a:ahLst/>
              <a:cxnLst/>
              <a:rect l="l" t="t" r="r" b="b"/>
              <a:pathLst>
                <a:path w="934446" h="111637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05089"/>
                  </a:lnTo>
                  <a:cubicBezTo>
                    <a:pt x="934446" y="1034604"/>
                    <a:pt x="922721" y="1062910"/>
                    <a:pt x="901851" y="1083780"/>
                  </a:cubicBezTo>
                  <a:cubicBezTo>
                    <a:pt x="880981" y="1104650"/>
                    <a:pt x="852675" y="1116375"/>
                    <a:pt x="823160" y="1116375"/>
                  </a:cubicBezTo>
                  <a:lnTo>
                    <a:pt x="111285" y="1116375"/>
                  </a:lnTo>
                  <a:cubicBezTo>
                    <a:pt x="81771" y="1116375"/>
                    <a:pt x="53465" y="1104650"/>
                    <a:pt x="32595" y="1083780"/>
                  </a:cubicBezTo>
                  <a:cubicBezTo>
                    <a:pt x="11725" y="1062910"/>
                    <a:pt x="0" y="1034604"/>
                    <a:pt x="0" y="1005089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95F3B1EC-9B28-4A94-D41C-DD0C01112B4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9">
            <a:extLst>
              <a:ext uri="{FF2B5EF4-FFF2-40B4-BE49-F238E27FC236}">
                <a16:creationId xmlns:a16="http://schemas.microsoft.com/office/drawing/2014/main" id="{FFC6F1FE-C747-0730-B303-61BD464FAC8E}"/>
              </a:ext>
            </a:extLst>
          </p:cNvPr>
          <p:cNvGrpSpPr/>
          <p:nvPr/>
        </p:nvGrpSpPr>
        <p:grpSpPr>
          <a:xfrm>
            <a:off x="-69316" y="1591196"/>
            <a:ext cx="5561645" cy="7104607"/>
            <a:chOff x="0" y="-38100"/>
            <a:chExt cx="1364057" cy="1160600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E66E344-C387-BB18-C63E-4B077EAA05ED}"/>
                </a:ext>
              </a:extLst>
            </p:cNvPr>
            <p:cNvSpPr/>
            <p:nvPr/>
          </p:nvSpPr>
          <p:spPr>
            <a:xfrm>
              <a:off x="429611" y="6125"/>
              <a:ext cx="934446" cy="1116375"/>
            </a:xfrm>
            <a:custGeom>
              <a:avLst/>
              <a:gdLst/>
              <a:ahLst/>
              <a:cxnLst/>
              <a:rect l="l" t="t" r="r" b="b"/>
              <a:pathLst>
                <a:path w="934446" h="111637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05089"/>
                  </a:lnTo>
                  <a:cubicBezTo>
                    <a:pt x="934446" y="1034604"/>
                    <a:pt x="922721" y="1062910"/>
                    <a:pt x="901851" y="1083780"/>
                  </a:cubicBezTo>
                  <a:cubicBezTo>
                    <a:pt x="880981" y="1104650"/>
                    <a:pt x="852675" y="1116375"/>
                    <a:pt x="823160" y="1116375"/>
                  </a:cubicBezTo>
                  <a:lnTo>
                    <a:pt x="111285" y="1116375"/>
                  </a:lnTo>
                  <a:cubicBezTo>
                    <a:pt x="81771" y="1116375"/>
                    <a:pt x="53465" y="1104650"/>
                    <a:pt x="32595" y="1083780"/>
                  </a:cubicBezTo>
                  <a:cubicBezTo>
                    <a:pt x="11725" y="1062910"/>
                    <a:pt x="0" y="1034604"/>
                    <a:pt x="0" y="1005089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42C46970-70B0-FB04-2A53-2FD53D0F101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7350708" y="1930634"/>
            <a:ext cx="3118254" cy="6379856"/>
            <a:chOff x="-312220" y="-180975"/>
            <a:chExt cx="4157671" cy="8506475"/>
          </a:xfrm>
        </p:grpSpPr>
        <p:sp>
          <p:nvSpPr>
            <p:cNvPr id="5" name="TextBox 5"/>
            <p:cNvSpPr txBox="1"/>
            <p:nvPr/>
          </p:nvSpPr>
          <p:spPr>
            <a:xfrm>
              <a:off x="-312220" y="2331552"/>
              <a:ext cx="4157671" cy="599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5"/>
                </a:lnSpc>
                <a:spcBef>
                  <a:spcPct val="0"/>
                </a:spcBef>
              </a:pPr>
              <a:r>
                <a:rPr lang="en-US" sz="2304" spc="46" dirty="0">
                  <a:latin typeface="Cormorant Garamond Bold"/>
                </a:rPr>
                <a:t>Comprehensive Anatomical and Fracture </a:t>
              </a:r>
              <a:r>
                <a:rPr lang="en-US" sz="2304" spc="46" dirty="0" err="1">
                  <a:latin typeface="Cormorant Garamond Bold"/>
                </a:rPr>
                <a:t>Information:The</a:t>
              </a:r>
              <a:r>
                <a:rPr lang="en-US" sz="2304" spc="46" dirty="0">
                  <a:latin typeface="Cormorant Garamond Bold"/>
                </a:rPr>
                <a:t> app will offer users in-depth information about femur anatomy and various fracture types, including the ability to explore, compare, and analyze them from multiple perspectives.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80975"/>
              <a:ext cx="2566551" cy="2047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903"/>
                </a:lnSpc>
                <a:spcBef>
                  <a:spcPct val="0"/>
                </a:spcBef>
              </a:pPr>
              <a:r>
                <a:rPr lang="en-US" sz="9216" u="none" spc="1069" dirty="0">
                  <a:solidFill>
                    <a:schemeClr val="accent3">
                      <a:lumMod val="75000"/>
                    </a:schemeClr>
                  </a:solidFill>
                  <a:latin typeface="Glacial Indifference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28202" y="1930634"/>
            <a:ext cx="3118254" cy="6398052"/>
            <a:chOff x="-527066" y="-180975"/>
            <a:chExt cx="4157671" cy="8530736"/>
          </a:xfrm>
        </p:grpSpPr>
        <p:sp>
          <p:nvSpPr>
            <p:cNvPr id="13" name="TextBox 13"/>
            <p:cNvSpPr txBox="1"/>
            <p:nvPr/>
          </p:nvSpPr>
          <p:spPr>
            <a:xfrm>
              <a:off x="-527066" y="2355813"/>
              <a:ext cx="4157671" cy="599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5"/>
                </a:lnSpc>
                <a:spcBef>
                  <a:spcPct val="0"/>
                </a:spcBef>
              </a:pPr>
              <a:r>
                <a:rPr lang="en-US" sz="2304" spc="46" dirty="0">
                  <a:latin typeface="Cormorant Garamond Bold"/>
                </a:rPr>
                <a:t>Augmented Reality-Based </a:t>
              </a:r>
              <a:r>
                <a:rPr lang="en-US" sz="2304" spc="46" dirty="0" err="1">
                  <a:latin typeface="Cormorant Garamond Bold"/>
                </a:rPr>
                <a:t>Interaction:The</a:t>
              </a:r>
              <a:r>
                <a:rPr lang="en-US" sz="2304" spc="46" dirty="0">
                  <a:latin typeface="Cormorant Garamond Bold"/>
                </a:rPr>
                <a:t> application will leverage AR technology to allow users to interact with detailed 3D models of femur fractures in real-time, providing an immersive and educational experience through mobile devices.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80975"/>
              <a:ext cx="2566551" cy="2047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903"/>
                </a:lnSpc>
                <a:spcBef>
                  <a:spcPct val="0"/>
                </a:spcBef>
              </a:pPr>
              <a:r>
                <a:rPr lang="en-US" sz="9216" spc="1069" dirty="0">
                  <a:solidFill>
                    <a:schemeClr val="accent3">
                      <a:lumMod val="75000"/>
                    </a:schemeClr>
                  </a:solidFill>
                  <a:latin typeface="Glacial Indifference Bold"/>
                </a:rPr>
                <a:t>01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981075"/>
            <a:ext cx="43107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PROJECT SCOPE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Glacial Indifference Bold"/>
              </a:rPr>
              <a:t>11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3E110A0-5FC2-0307-23F6-18EDE63E34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2320" y="8397010"/>
            <a:ext cx="1097860" cy="16447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9">
            <a:extLst>
              <a:ext uri="{FF2B5EF4-FFF2-40B4-BE49-F238E27FC236}">
                <a16:creationId xmlns:a16="http://schemas.microsoft.com/office/drawing/2014/main" id="{A5B6B279-0EE1-1B77-8169-44E93174702B}"/>
              </a:ext>
            </a:extLst>
          </p:cNvPr>
          <p:cNvGrpSpPr/>
          <p:nvPr/>
        </p:nvGrpSpPr>
        <p:grpSpPr>
          <a:xfrm>
            <a:off x="12127716" y="1579215"/>
            <a:ext cx="5386392" cy="8496238"/>
            <a:chOff x="0" y="0"/>
            <a:chExt cx="934446" cy="1116375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3025212-B813-0F59-9A78-DB3960162F73}"/>
                </a:ext>
              </a:extLst>
            </p:cNvPr>
            <p:cNvSpPr/>
            <p:nvPr/>
          </p:nvSpPr>
          <p:spPr>
            <a:xfrm>
              <a:off x="0" y="0"/>
              <a:ext cx="934446" cy="1116375"/>
            </a:xfrm>
            <a:custGeom>
              <a:avLst/>
              <a:gdLst/>
              <a:ahLst/>
              <a:cxnLst/>
              <a:rect l="l" t="t" r="r" b="b"/>
              <a:pathLst>
                <a:path w="934446" h="111637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05089"/>
                  </a:lnTo>
                  <a:cubicBezTo>
                    <a:pt x="934446" y="1034604"/>
                    <a:pt x="922721" y="1062910"/>
                    <a:pt x="901851" y="1083780"/>
                  </a:cubicBezTo>
                  <a:cubicBezTo>
                    <a:pt x="880981" y="1104650"/>
                    <a:pt x="852675" y="1116375"/>
                    <a:pt x="823160" y="1116375"/>
                  </a:cubicBezTo>
                  <a:lnTo>
                    <a:pt x="111285" y="1116375"/>
                  </a:lnTo>
                  <a:cubicBezTo>
                    <a:pt x="81771" y="1116375"/>
                    <a:pt x="53465" y="1104650"/>
                    <a:pt x="32595" y="1083780"/>
                  </a:cubicBezTo>
                  <a:cubicBezTo>
                    <a:pt x="11725" y="1062910"/>
                    <a:pt x="0" y="1034604"/>
                    <a:pt x="0" y="1005089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3F680D4B-F381-F6A4-581E-9FAC219DFBC5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9">
            <a:extLst>
              <a:ext uri="{FF2B5EF4-FFF2-40B4-BE49-F238E27FC236}">
                <a16:creationId xmlns:a16="http://schemas.microsoft.com/office/drawing/2014/main" id="{61C26D19-6780-9A3C-36BE-17369747777E}"/>
              </a:ext>
            </a:extLst>
          </p:cNvPr>
          <p:cNvGrpSpPr/>
          <p:nvPr/>
        </p:nvGrpSpPr>
        <p:grpSpPr>
          <a:xfrm>
            <a:off x="6450804" y="1655653"/>
            <a:ext cx="5386392" cy="8496239"/>
            <a:chOff x="0" y="0"/>
            <a:chExt cx="934446" cy="1116375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A6D9852-4A2C-A444-5BB3-1D72AD1FCD49}"/>
                </a:ext>
              </a:extLst>
            </p:cNvPr>
            <p:cNvSpPr/>
            <p:nvPr/>
          </p:nvSpPr>
          <p:spPr>
            <a:xfrm>
              <a:off x="0" y="0"/>
              <a:ext cx="934446" cy="1116375"/>
            </a:xfrm>
            <a:custGeom>
              <a:avLst/>
              <a:gdLst/>
              <a:ahLst/>
              <a:cxnLst/>
              <a:rect l="l" t="t" r="r" b="b"/>
              <a:pathLst>
                <a:path w="934446" h="111637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05089"/>
                  </a:lnTo>
                  <a:cubicBezTo>
                    <a:pt x="934446" y="1034604"/>
                    <a:pt x="922721" y="1062910"/>
                    <a:pt x="901851" y="1083780"/>
                  </a:cubicBezTo>
                  <a:cubicBezTo>
                    <a:pt x="880981" y="1104650"/>
                    <a:pt x="852675" y="1116375"/>
                    <a:pt x="823160" y="1116375"/>
                  </a:cubicBezTo>
                  <a:lnTo>
                    <a:pt x="111285" y="1116375"/>
                  </a:lnTo>
                  <a:cubicBezTo>
                    <a:pt x="81771" y="1116375"/>
                    <a:pt x="53465" y="1104650"/>
                    <a:pt x="32595" y="1083780"/>
                  </a:cubicBezTo>
                  <a:cubicBezTo>
                    <a:pt x="11725" y="1062910"/>
                    <a:pt x="0" y="1034604"/>
                    <a:pt x="0" y="1005089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467A2550-B143-8128-DA88-34C7FE82DFD6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E41B732F-0C7B-6B64-D443-233EF1BB8228}"/>
              </a:ext>
            </a:extLst>
          </p:cNvPr>
          <p:cNvGrpSpPr/>
          <p:nvPr/>
        </p:nvGrpSpPr>
        <p:grpSpPr>
          <a:xfrm>
            <a:off x="773892" y="1579215"/>
            <a:ext cx="5386392" cy="8496238"/>
            <a:chOff x="0" y="0"/>
            <a:chExt cx="934446" cy="1116375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E3C08FC-956A-AD84-B7FA-D2CB90E2F442}"/>
                </a:ext>
              </a:extLst>
            </p:cNvPr>
            <p:cNvSpPr/>
            <p:nvPr/>
          </p:nvSpPr>
          <p:spPr>
            <a:xfrm>
              <a:off x="0" y="0"/>
              <a:ext cx="934446" cy="1116375"/>
            </a:xfrm>
            <a:custGeom>
              <a:avLst/>
              <a:gdLst/>
              <a:ahLst/>
              <a:cxnLst/>
              <a:rect l="l" t="t" r="r" b="b"/>
              <a:pathLst>
                <a:path w="934446" h="111637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05089"/>
                  </a:lnTo>
                  <a:cubicBezTo>
                    <a:pt x="934446" y="1034604"/>
                    <a:pt x="922721" y="1062910"/>
                    <a:pt x="901851" y="1083780"/>
                  </a:cubicBezTo>
                  <a:cubicBezTo>
                    <a:pt x="880981" y="1104650"/>
                    <a:pt x="852675" y="1116375"/>
                    <a:pt x="823160" y="1116375"/>
                  </a:cubicBezTo>
                  <a:lnTo>
                    <a:pt x="111285" y="1116375"/>
                  </a:lnTo>
                  <a:cubicBezTo>
                    <a:pt x="81771" y="1116375"/>
                    <a:pt x="53465" y="1104650"/>
                    <a:pt x="32595" y="1083780"/>
                  </a:cubicBezTo>
                  <a:cubicBezTo>
                    <a:pt x="11725" y="1062910"/>
                    <a:pt x="0" y="1034604"/>
                    <a:pt x="0" y="1005089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A4B84052-09A8-FFB9-552F-36E293C8EB1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745497" y="3419475"/>
            <a:ext cx="4797007" cy="241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5"/>
              </a:lnSpc>
            </a:pPr>
            <a:r>
              <a:rPr lang="en-US" sz="2703" spc="-40" dirty="0">
                <a:solidFill>
                  <a:srgbClr val="000000"/>
                </a:solidFill>
                <a:latin typeface="Cormorant Garamond Medium Bold"/>
              </a:rPr>
              <a:t>Provide Comprehensive Bone Information:</a:t>
            </a:r>
          </a:p>
          <a:p>
            <a:pPr algn="just">
              <a:lnSpc>
                <a:spcPts val="3785"/>
              </a:lnSpc>
            </a:pPr>
            <a:r>
              <a:rPr lang="en-US" sz="2703" spc="-40" dirty="0">
                <a:solidFill>
                  <a:srgbClr val="000000"/>
                </a:solidFill>
                <a:latin typeface="Cormorant Garamond Medium Bold"/>
              </a:rPr>
              <a:t>•	Detailed Anatomy: Offer extensive information about the femur bone's structure, </a:t>
            </a:r>
            <a:endParaRPr lang="en-US" sz="2703" spc="-40" dirty="0">
              <a:solidFill>
                <a:srgbClr val="000000"/>
              </a:solidFill>
              <a:latin typeface="Cormorant Garamond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43107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PROJECT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pc="208" dirty="0">
                <a:solidFill>
                  <a:srgbClr val="000000"/>
                </a:solidFill>
                <a:latin typeface="Glacial Indifference Bold"/>
              </a:rPr>
              <a:t>12</a:t>
            </a:r>
            <a:endParaRPr lang="en-US" sz="1800" spc="208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3389183"/>
            <a:ext cx="4774543" cy="3387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5"/>
              </a:lnSpc>
            </a:pPr>
            <a:r>
              <a:rPr lang="en-US" sz="2703" spc="-40" dirty="0">
                <a:solidFill>
                  <a:srgbClr val="000000"/>
                </a:solidFill>
                <a:latin typeface="Cormorant Garamond Medium Bold"/>
              </a:rPr>
              <a:t>Develop an Interactive AR Experience:</a:t>
            </a:r>
          </a:p>
          <a:p>
            <a:pPr algn="just">
              <a:lnSpc>
                <a:spcPts val="3785"/>
              </a:lnSpc>
            </a:pPr>
            <a:r>
              <a:rPr lang="en-US" sz="2703" spc="-40" dirty="0">
                <a:solidFill>
                  <a:srgbClr val="000000"/>
                </a:solidFill>
                <a:latin typeface="Cormorant Garamond Medium Bold"/>
              </a:rPr>
              <a:t>•	Real-Time Exploration: Enable users to interact with detailed 3D models of femur fractures in real-time, providing a dynamic and immersive experience.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48084" y="3474704"/>
            <a:ext cx="4796699" cy="290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5"/>
              </a:lnSpc>
            </a:pPr>
            <a:r>
              <a:rPr lang="en-US" sz="2703" spc="-40" dirty="0">
                <a:solidFill>
                  <a:srgbClr val="000000"/>
                </a:solidFill>
                <a:latin typeface="Cormorant Garamond Medium Bold"/>
              </a:rPr>
              <a:t>Increase Application Coverage:</a:t>
            </a:r>
          </a:p>
          <a:p>
            <a:pPr algn="just">
              <a:lnSpc>
                <a:spcPts val="3785"/>
              </a:lnSpc>
            </a:pPr>
            <a:r>
              <a:rPr lang="en-US" sz="2703" spc="-40" dirty="0">
                <a:solidFill>
                  <a:srgbClr val="000000"/>
                </a:solidFill>
                <a:latin typeface="Cormorant Garamond Medium Bold"/>
              </a:rPr>
              <a:t>•	Diverse Fracture Types: Incorporate a wide range of femur fracture types, from simple to complex, to cover various clinical scenarios.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02F56608-670F-A0E1-BC8B-78EFB0D79BE8}"/>
              </a:ext>
            </a:extLst>
          </p:cNvPr>
          <p:cNvSpPr txBox="1"/>
          <p:nvPr/>
        </p:nvSpPr>
        <p:spPr>
          <a:xfrm>
            <a:off x="2699963" y="1558321"/>
            <a:ext cx="1432016" cy="1552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28"/>
              </a:lnSpc>
              <a:spcBef>
                <a:spcPct val="0"/>
              </a:spcBef>
            </a:pPr>
            <a:r>
              <a:rPr lang="en-US" sz="9020" spc="1046" dirty="0">
                <a:solidFill>
                  <a:schemeClr val="accent3">
                    <a:lumMod val="75000"/>
                  </a:schemeClr>
                </a:solidFill>
                <a:latin typeface="Glacial Indifference Bold"/>
              </a:rPr>
              <a:t>01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316C036-CEC6-7E41-D8FD-90868D57F166}"/>
              </a:ext>
            </a:extLst>
          </p:cNvPr>
          <p:cNvSpPr txBox="1"/>
          <p:nvPr/>
        </p:nvSpPr>
        <p:spPr>
          <a:xfrm>
            <a:off x="8281398" y="1558321"/>
            <a:ext cx="1725203" cy="1552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28"/>
              </a:lnSpc>
              <a:spcBef>
                <a:spcPct val="0"/>
              </a:spcBef>
            </a:pPr>
            <a:r>
              <a:rPr lang="en-US" sz="9020" spc="1046" dirty="0">
                <a:solidFill>
                  <a:schemeClr val="accent3">
                    <a:lumMod val="75000"/>
                  </a:schemeClr>
                </a:solidFill>
                <a:latin typeface="Glacial Indifference Bold"/>
              </a:rPr>
              <a:t>02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7E6EAA13-3974-F5EF-3B4E-C8BA5033F9E5}"/>
              </a:ext>
            </a:extLst>
          </p:cNvPr>
          <p:cNvSpPr txBox="1"/>
          <p:nvPr/>
        </p:nvSpPr>
        <p:spPr>
          <a:xfrm>
            <a:off x="14000175" y="1579214"/>
            <a:ext cx="1692516" cy="1552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28"/>
              </a:lnSpc>
              <a:spcBef>
                <a:spcPct val="0"/>
              </a:spcBef>
            </a:pPr>
            <a:r>
              <a:rPr lang="en-US" sz="9020" spc="1046" dirty="0">
                <a:solidFill>
                  <a:schemeClr val="accent3">
                    <a:lumMod val="75000"/>
                  </a:schemeClr>
                </a:solidFill>
                <a:latin typeface="Glacial Indifference Bold"/>
              </a:rPr>
              <a:t>03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6A2741C-4383-37DE-08C1-85F1B0549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30483" y="318431"/>
            <a:ext cx="1127535" cy="11213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39221" y="586775"/>
            <a:ext cx="9559" cy="805880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5114595" y="1741234"/>
            <a:ext cx="8058809" cy="287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1099">
                <a:solidFill>
                  <a:srgbClr val="000000"/>
                </a:solidFill>
                <a:latin typeface="Poppins Bold Bold"/>
              </a:rPr>
              <a:t>02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spc="1099">
                <a:solidFill>
                  <a:srgbClr val="000000"/>
                </a:solidFill>
                <a:latin typeface="Poppins Bold Bold"/>
              </a:rPr>
              <a:t>LITERATURE REVIEW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48055" y="4982909"/>
            <a:ext cx="8591890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44">
                <a:solidFill>
                  <a:srgbClr val="000000"/>
                </a:solidFill>
                <a:latin typeface="Cormorant Garamond Medium Bold"/>
              </a:rPr>
              <a:t>Comparison between Systems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44">
                <a:solidFill>
                  <a:srgbClr val="000000"/>
                </a:solidFill>
                <a:latin typeface="Cormorant Garamond Medium Bold"/>
              </a:rPr>
              <a:t>Effects of using Mobile Application for Medical Education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9991" r="11600"/>
          <a:stretch>
            <a:fillRect/>
          </a:stretch>
        </p:blipFill>
        <p:spPr>
          <a:xfrm>
            <a:off x="-158504" y="6011609"/>
            <a:ext cx="18446504" cy="54698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3379"/>
            <a:ext cx="61305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COMPARISON BETWEEN SYSTEMS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Glacial Indifference Bold"/>
              </a:rPr>
              <a:t>14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61342" y="9764742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LITERATURE REVIEW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A4429F12-29A5-F264-3A20-17550CE73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06844"/>
              </p:ext>
            </p:extLst>
          </p:nvPr>
        </p:nvGraphicFramePr>
        <p:xfrm>
          <a:off x="1182486" y="782667"/>
          <a:ext cx="15733915" cy="9501915"/>
        </p:xfrm>
        <a:graphic>
          <a:graphicData uri="http://schemas.openxmlformats.org/drawingml/2006/table">
            <a:tbl>
              <a:tblPr/>
              <a:tblGrid>
                <a:gridCol w="4814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2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3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7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3702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dirty="0">
                          <a:latin typeface="Glacial Indifference Bold" panose="02010600030101010101" charset="0"/>
                        </a:rPr>
                        <a:t>                                                     </a:t>
                      </a:r>
                      <a:r>
                        <a:rPr lang="en-US" sz="2100" b="1" dirty="0">
                          <a:latin typeface="Glacial Indifference Bold" panose="02010600030101010101" charset="0"/>
                          <a:cs typeface="Poppins Bold" panose="02010600030101010101" charset="0"/>
                        </a:rPr>
                        <a:t>Systems</a:t>
                      </a:r>
                    </a:p>
                    <a:p>
                      <a:endParaRPr lang="en-US" dirty="0">
                        <a:latin typeface="Glacial Indifference Bold" panose="02010600030101010101" charset="0"/>
                      </a:endParaRPr>
                    </a:p>
                    <a:p>
                      <a:r>
                        <a:rPr lang="en-US" sz="21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</a:rPr>
                        <a:t>Functions</a:t>
                      </a:r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AR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Anatomy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Skeleton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Complete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Anatomy 2023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Proposed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Application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22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AR Types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Marker-Less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AR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Not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Implemented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Marker-Less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AR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Marker-Less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AR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524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Able to make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Notes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ea typeface="Glacial Indifference"/>
                        </a:rPr>
                        <a:t>✖</a:t>
                      </a:r>
                      <a:endParaRPr lang="en-US" sz="2100" dirty="0"/>
                    </a:p>
                    <a:p>
                      <a:pPr algn="ctr">
                        <a:defRPr/>
                      </a:pPr>
                      <a:endParaRPr lang="en-US" sz="2100" dirty="0"/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ea typeface="Glacial Indifference"/>
                        </a:rPr>
                        <a:t>✖</a:t>
                      </a:r>
                      <a:endParaRPr lang="en-US" sz="2100" dirty="0"/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Glacial Indifference"/>
                        </a:rPr>
                        <a:t>✔</a:t>
                      </a:r>
                      <a:endParaRPr lang="en-US" sz="2100"/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ea typeface="Glacial Indifference"/>
                        </a:rPr>
                        <a:t>✔</a:t>
                      </a:r>
                      <a:endParaRPr lang="en-US" sz="2100" dirty="0"/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54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Extra Information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Clinical notes</a:t>
                      </a:r>
                      <a:endParaRPr lang="en-US" sz="2100" kern="1200" dirty="0">
                        <a:solidFill>
                          <a:srgbClr val="000000"/>
                        </a:solidFill>
                        <a:latin typeface="Glacial Indifference Bold" panose="02010600030101010101" charset="0"/>
                        <a:ea typeface="+mn-ea"/>
                        <a:cs typeface="+mn-cs"/>
                      </a:endParaRPr>
                    </a:p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Facts</a:t>
                      </a:r>
                      <a:endParaRPr lang="en-US" sz="2100" kern="1200" dirty="0">
                        <a:solidFill>
                          <a:srgbClr val="000000"/>
                        </a:solidFill>
                        <a:latin typeface="Glacial Indifference Bold" panose="02010600030101010101" charset="0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ea typeface="Glacial Indifference"/>
                        </a:rPr>
                        <a:t>✖</a:t>
                      </a:r>
                      <a:endParaRPr lang="en-US" sz="2100" dirty="0"/>
                    </a:p>
                    <a:p>
                      <a:pPr algn="ctr">
                        <a:defRPr/>
                      </a:pPr>
                      <a:endParaRPr lang="en-US" sz="2100" dirty="0"/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Clinical notes</a:t>
                      </a:r>
                    </a:p>
                    <a:p>
                      <a:pPr marL="0" marR="0" lvl="0" indent="-34290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Facts</a:t>
                      </a:r>
                    </a:p>
                    <a:p>
                      <a:pPr marL="0" marR="0" lvl="0" indent="-34290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Treatments videos</a:t>
                      </a:r>
                    </a:p>
                    <a:p>
                      <a:pPr marL="0" marR="0" lvl="0" indent="-34290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Condition videos</a:t>
                      </a:r>
                    </a:p>
                    <a:p>
                      <a:pPr marL="0" marR="0" lvl="0" indent="-34290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Exercise Videos</a:t>
                      </a: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28600" algn="l"/>
                        </a:tabLst>
                      </a:pP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Streches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 Videos</a:t>
                      </a:r>
                    </a:p>
                    <a:p>
                      <a:pPr marL="65405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ea typeface="Glacial Indifference"/>
                        </a:rPr>
                        <a:t>✔</a:t>
                      </a:r>
                      <a:endParaRPr lang="en-US" sz="2100" dirty="0"/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524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Human Femoral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Fractures Info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ea typeface="Glacial Indifference"/>
                        </a:rPr>
                        <a:t>✖</a:t>
                      </a:r>
                      <a:endParaRPr lang="en-US" sz="2100" dirty="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  <a:defRPr/>
                      </a:pPr>
                      <a:endParaRPr lang="en-US" sz="2100" dirty="0">
                        <a:solidFill>
                          <a:srgbClr val="000000"/>
                        </a:solidFill>
                        <a:latin typeface="Glacial Indifference"/>
                      </a:endParaRPr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Glacial Indifference"/>
                          <a:cs typeface="+mn-cs"/>
                        </a:rPr>
                        <a:t>✖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Glacial Indifference"/>
                          <a:cs typeface="+mn-cs"/>
                        </a:rPr>
                        <a:t>✖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ea typeface="Glacial Indifference"/>
                        </a:rPr>
                        <a:t>✔</a:t>
                      </a:r>
                      <a:endParaRPr lang="en-US" sz="2100" dirty="0"/>
                    </a:p>
                    <a:p>
                      <a:pPr algn="ctr">
                        <a:defRPr/>
                      </a:pPr>
                      <a:endParaRPr lang="en-US" sz="2100" dirty="0"/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22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Offline Available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Glacial Indifference"/>
                          <a:cs typeface="+mn-cs"/>
                        </a:rPr>
                        <a:t>✔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Glacial Indifference"/>
                          <a:cs typeface="+mn-cs"/>
                        </a:rPr>
                        <a:t>✔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Glacial Indifference"/>
                          <a:cs typeface="+mn-cs"/>
                        </a:rPr>
                        <a:t>✔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Glacial Indifference"/>
                          <a:cs typeface="+mn-cs"/>
                        </a:rPr>
                        <a:t>✔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22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Cost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Free  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Free 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Costly 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Glacial Indifference Bold" panose="02010600030101010101" charset="0"/>
                          <a:ea typeface="+mn-ea"/>
                          <a:cs typeface="+mn-cs"/>
                        </a:rPr>
                        <a:t>Free 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B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AutoShape 6">
            <a:extLst>
              <a:ext uri="{FF2B5EF4-FFF2-40B4-BE49-F238E27FC236}">
                <a16:creationId xmlns:a16="http://schemas.microsoft.com/office/drawing/2014/main" id="{CA790A9B-FC01-593D-B1E3-DA2468EB026E}"/>
              </a:ext>
            </a:extLst>
          </p:cNvPr>
          <p:cNvSpPr/>
          <p:nvPr/>
        </p:nvSpPr>
        <p:spPr>
          <a:xfrm rot="961580">
            <a:off x="1091443" y="1459338"/>
            <a:ext cx="4685057" cy="0"/>
          </a:xfrm>
          <a:prstGeom prst="line">
            <a:avLst/>
          </a:prstGeom>
          <a:ln w="28575" cap="flat">
            <a:solidFill>
              <a:srgbClr val="99B9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5611" y="2515912"/>
            <a:ext cx="4085357" cy="6079454"/>
            <a:chOff x="0" y="0"/>
            <a:chExt cx="1075979" cy="16011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5979" cy="1601173"/>
            </a:xfrm>
            <a:custGeom>
              <a:avLst/>
              <a:gdLst/>
              <a:ahLst/>
              <a:cxnLst/>
              <a:rect l="l" t="t" r="r" b="b"/>
              <a:pathLst>
                <a:path w="1075979" h="1601173">
                  <a:moveTo>
                    <a:pt x="96647" y="0"/>
                  </a:moveTo>
                  <a:lnTo>
                    <a:pt x="979332" y="0"/>
                  </a:lnTo>
                  <a:cubicBezTo>
                    <a:pt x="1032708" y="0"/>
                    <a:pt x="1075979" y="43270"/>
                    <a:pt x="1075979" y="96647"/>
                  </a:cubicBezTo>
                  <a:lnTo>
                    <a:pt x="1075979" y="1504526"/>
                  </a:lnTo>
                  <a:cubicBezTo>
                    <a:pt x="1075979" y="1530158"/>
                    <a:pt x="1065796" y="1554741"/>
                    <a:pt x="1047671" y="1572866"/>
                  </a:cubicBezTo>
                  <a:cubicBezTo>
                    <a:pt x="1029547" y="1590991"/>
                    <a:pt x="1004964" y="1601173"/>
                    <a:pt x="979332" y="1601173"/>
                  </a:cubicBezTo>
                  <a:lnTo>
                    <a:pt x="96647" y="1601173"/>
                  </a:lnTo>
                  <a:cubicBezTo>
                    <a:pt x="71015" y="1601173"/>
                    <a:pt x="46432" y="1590991"/>
                    <a:pt x="28307" y="1572866"/>
                  </a:cubicBezTo>
                  <a:cubicBezTo>
                    <a:pt x="10182" y="1554741"/>
                    <a:pt x="0" y="1530158"/>
                    <a:pt x="0" y="1504526"/>
                  </a:cubicBezTo>
                  <a:lnTo>
                    <a:pt x="0" y="96647"/>
                  </a:lnTo>
                  <a:cubicBezTo>
                    <a:pt x="0" y="71015"/>
                    <a:pt x="10182" y="46432"/>
                    <a:pt x="28307" y="28307"/>
                  </a:cubicBezTo>
                  <a:cubicBezTo>
                    <a:pt x="46432" y="10182"/>
                    <a:pt x="71015" y="0"/>
                    <a:pt x="96647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508269" y="5260641"/>
            <a:ext cx="548121" cy="1029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6" name="Group 6"/>
          <p:cNvGrpSpPr/>
          <p:nvPr/>
        </p:nvGrpSpPr>
        <p:grpSpPr>
          <a:xfrm>
            <a:off x="2025785" y="2515912"/>
            <a:ext cx="4085427" cy="6079454"/>
            <a:chOff x="0" y="0"/>
            <a:chExt cx="1075997" cy="16011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5997" cy="1601173"/>
            </a:xfrm>
            <a:custGeom>
              <a:avLst/>
              <a:gdLst/>
              <a:ahLst/>
              <a:cxnLst/>
              <a:rect l="l" t="t" r="r" b="b"/>
              <a:pathLst>
                <a:path w="1075997" h="1601173">
                  <a:moveTo>
                    <a:pt x="96645" y="0"/>
                  </a:moveTo>
                  <a:lnTo>
                    <a:pt x="979352" y="0"/>
                  </a:lnTo>
                  <a:cubicBezTo>
                    <a:pt x="1004984" y="0"/>
                    <a:pt x="1029566" y="10182"/>
                    <a:pt x="1047690" y="28307"/>
                  </a:cubicBezTo>
                  <a:cubicBezTo>
                    <a:pt x="1065815" y="46431"/>
                    <a:pt x="1075997" y="71013"/>
                    <a:pt x="1075997" y="96645"/>
                  </a:cubicBezTo>
                  <a:lnTo>
                    <a:pt x="1075997" y="1504528"/>
                  </a:lnTo>
                  <a:cubicBezTo>
                    <a:pt x="1075997" y="1557903"/>
                    <a:pt x="1032727" y="1601173"/>
                    <a:pt x="979352" y="1601173"/>
                  </a:cubicBezTo>
                  <a:lnTo>
                    <a:pt x="96645" y="1601173"/>
                  </a:lnTo>
                  <a:cubicBezTo>
                    <a:pt x="43270" y="1601173"/>
                    <a:pt x="0" y="1557903"/>
                    <a:pt x="0" y="1504528"/>
                  </a:cubicBezTo>
                  <a:lnTo>
                    <a:pt x="0" y="96645"/>
                  </a:lnTo>
                  <a:cubicBezTo>
                    <a:pt x="0" y="43270"/>
                    <a:pt x="43270" y="0"/>
                    <a:pt x="9664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420566" y="5301600"/>
            <a:ext cx="562975" cy="10569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10" name="Group 10"/>
          <p:cNvGrpSpPr/>
          <p:nvPr/>
        </p:nvGrpSpPr>
        <p:grpSpPr>
          <a:xfrm>
            <a:off x="12025438" y="2496331"/>
            <a:ext cx="4236778" cy="6099035"/>
            <a:chOff x="0" y="0"/>
            <a:chExt cx="1115859" cy="16063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5859" cy="1606330"/>
            </a:xfrm>
            <a:custGeom>
              <a:avLst/>
              <a:gdLst/>
              <a:ahLst/>
              <a:cxnLst/>
              <a:rect l="l" t="t" r="r" b="b"/>
              <a:pathLst>
                <a:path w="1115859" h="1606330">
                  <a:moveTo>
                    <a:pt x="93193" y="0"/>
                  </a:moveTo>
                  <a:lnTo>
                    <a:pt x="1022666" y="0"/>
                  </a:lnTo>
                  <a:cubicBezTo>
                    <a:pt x="1047382" y="0"/>
                    <a:pt x="1071086" y="9819"/>
                    <a:pt x="1088563" y="27296"/>
                  </a:cubicBezTo>
                  <a:cubicBezTo>
                    <a:pt x="1106041" y="44773"/>
                    <a:pt x="1115859" y="68477"/>
                    <a:pt x="1115859" y="93193"/>
                  </a:cubicBezTo>
                  <a:lnTo>
                    <a:pt x="1115859" y="1513137"/>
                  </a:lnTo>
                  <a:cubicBezTo>
                    <a:pt x="1115859" y="1564606"/>
                    <a:pt x="1074135" y="1606330"/>
                    <a:pt x="1022666" y="1606330"/>
                  </a:cubicBezTo>
                  <a:lnTo>
                    <a:pt x="93193" y="1606330"/>
                  </a:lnTo>
                  <a:cubicBezTo>
                    <a:pt x="68477" y="1606330"/>
                    <a:pt x="44773" y="1596512"/>
                    <a:pt x="27296" y="1579035"/>
                  </a:cubicBezTo>
                  <a:cubicBezTo>
                    <a:pt x="9819" y="1561558"/>
                    <a:pt x="0" y="1537854"/>
                    <a:pt x="0" y="1513137"/>
                  </a:cubicBezTo>
                  <a:lnTo>
                    <a:pt x="0" y="93193"/>
                  </a:lnTo>
                  <a:cubicBezTo>
                    <a:pt x="0" y="68477"/>
                    <a:pt x="9819" y="44773"/>
                    <a:pt x="27296" y="27296"/>
                  </a:cubicBezTo>
                  <a:cubicBezTo>
                    <a:pt x="44773" y="9819"/>
                    <a:pt x="68477" y="0"/>
                    <a:pt x="93193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2436887" y="5227208"/>
            <a:ext cx="532142" cy="999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8595366"/>
            <a:ext cx="1691634" cy="16916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508269" y="6013153"/>
            <a:ext cx="3120110" cy="172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47" dirty="0">
                <a:solidFill>
                  <a:srgbClr val="4B4B4B"/>
                </a:solidFill>
                <a:latin typeface="Cormorant Garamond Bold"/>
              </a:rPr>
              <a:t>Currently employed in various medical fields, most of them were web-based.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08269" y="2721524"/>
            <a:ext cx="1624472" cy="1368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9"/>
              </a:lnSpc>
              <a:spcBef>
                <a:spcPct val="0"/>
              </a:spcBef>
            </a:pPr>
            <a:r>
              <a:rPr lang="en-US" sz="7978" spc="925" dirty="0">
                <a:solidFill>
                  <a:schemeClr val="accent5">
                    <a:lumMod val="75000"/>
                  </a:schemeClr>
                </a:solidFill>
                <a:latin typeface="Glacial Indifference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20566" y="5851782"/>
            <a:ext cx="3281070" cy="1663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397" spc="47">
                <a:solidFill>
                  <a:srgbClr val="4B4B4B"/>
                </a:solidFill>
                <a:latin typeface="Cormorant Garamond Bold"/>
              </a:rPr>
              <a:t>Mobile application for medical education is deemed effective through a study.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0566" y="2721524"/>
            <a:ext cx="1668496" cy="137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84"/>
              </a:lnSpc>
              <a:spcBef>
                <a:spcPct val="0"/>
              </a:spcBef>
            </a:pPr>
            <a:r>
              <a:rPr lang="en-US" sz="7988" spc="926" dirty="0">
                <a:solidFill>
                  <a:schemeClr val="accent5">
                    <a:lumMod val="75000"/>
                  </a:schemeClr>
                </a:solidFill>
                <a:latin typeface="Glacial Indifference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69828" y="5536268"/>
            <a:ext cx="3380939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48" dirty="0">
                <a:solidFill>
                  <a:srgbClr val="4B4B4B"/>
                </a:solidFill>
                <a:latin typeface="Cormorant Garamond Bold"/>
              </a:rPr>
              <a:t>Benefits: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spc="48" dirty="0">
                <a:solidFill>
                  <a:srgbClr val="4B4B4B"/>
                </a:solidFill>
                <a:latin typeface="Cormorant Garamond Bold"/>
              </a:rPr>
              <a:t>Low cost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spc="48" dirty="0">
                <a:solidFill>
                  <a:srgbClr val="4B4B4B"/>
                </a:solidFill>
                <a:latin typeface="Cormorant Garamond Bold"/>
              </a:rPr>
              <a:t>Increase versatility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spc="48" dirty="0">
                <a:solidFill>
                  <a:srgbClr val="4B4B4B"/>
                </a:solidFill>
                <a:latin typeface="Cormorant Garamond Bold"/>
              </a:rPr>
              <a:t>Simulation capability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spc="48" dirty="0">
                <a:solidFill>
                  <a:srgbClr val="4B4B4B"/>
                </a:solidFill>
                <a:latin typeface="Cormorant Garamond Bold"/>
              </a:rPr>
              <a:t>Reduce reliance on regional or site borders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36887" y="2721524"/>
            <a:ext cx="2843740" cy="136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31"/>
              </a:lnSpc>
              <a:spcBef>
                <a:spcPct val="0"/>
              </a:spcBef>
            </a:pPr>
            <a:r>
              <a:rPr lang="en-US" sz="7951" spc="922" dirty="0">
                <a:solidFill>
                  <a:schemeClr val="accent5">
                    <a:lumMod val="75000"/>
                  </a:schemeClr>
                </a:solidFill>
                <a:latin typeface="Glacial Indifference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981075"/>
            <a:ext cx="7207852" cy="131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 dirty="0">
                <a:solidFill>
                  <a:srgbClr val="000000"/>
                </a:solidFill>
                <a:latin typeface="Glacial Indifference Bold"/>
              </a:rPr>
              <a:t>EFFECTS OF USING MOBILE APPLICATION FOR MEDICAL EDUCATION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 dirty="0">
                <a:solidFill>
                  <a:srgbClr val="000000"/>
                </a:solidFill>
                <a:latin typeface="Glacial Indifference Bold"/>
              </a:rPr>
              <a:t>(Chandran et al., 2022)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399" spc="162">
                <a:solidFill>
                  <a:srgbClr val="000000"/>
                </a:solidFill>
                <a:latin typeface="Glacial Indifference Bold"/>
              </a:rPr>
              <a:t>LITERATURE REVIEW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  <a:spcBef>
                <a:spcPct val="0"/>
              </a:spcBef>
            </a:pPr>
            <a:r>
              <a:rPr lang="en-US" sz="1799" spc="208" dirty="0">
                <a:solidFill>
                  <a:srgbClr val="000000"/>
                </a:solidFill>
                <a:latin typeface="Glacial Indifference Bold"/>
              </a:rPr>
              <a:t>15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39221" y="373610"/>
            <a:ext cx="9559" cy="805880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5114595" y="1518510"/>
            <a:ext cx="8058809" cy="287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1099">
                <a:solidFill>
                  <a:srgbClr val="000000"/>
                </a:solidFill>
                <a:latin typeface="Poppins Bold"/>
              </a:rPr>
              <a:t>03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spc="1099">
                <a:solidFill>
                  <a:srgbClr val="000000"/>
                </a:solidFill>
                <a:latin typeface="Poppins Bold"/>
              </a:rPr>
              <a:t>SYSTEM METHODOLOGY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77679" y="4664969"/>
            <a:ext cx="5332642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44">
                <a:solidFill>
                  <a:srgbClr val="000000"/>
                </a:solidFill>
                <a:latin typeface="Cormorant Garamond Medium Bold"/>
              </a:rPr>
              <a:t>Project Methodology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44">
                <a:solidFill>
                  <a:srgbClr val="000000"/>
                </a:solidFill>
                <a:latin typeface="Cormorant Garamond Medium Bold"/>
              </a:rPr>
              <a:t>Technology Involved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9991" r="11600"/>
          <a:stretch>
            <a:fillRect/>
          </a:stretch>
        </p:blipFill>
        <p:spPr>
          <a:xfrm>
            <a:off x="-158504" y="5827557"/>
            <a:ext cx="18446504" cy="54698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12671" y="2661111"/>
            <a:ext cx="11255614" cy="56874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  <a:spcBef>
                <a:spcPct val="0"/>
              </a:spcBef>
            </a:pPr>
            <a:r>
              <a:rPr lang="en-US" sz="1799" spc="208" dirty="0">
                <a:solidFill>
                  <a:srgbClr val="000000"/>
                </a:solidFill>
                <a:latin typeface="Glacial Indifference Bold"/>
              </a:rPr>
              <a:t>17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47679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PROJECT 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399" spc="162">
                <a:solidFill>
                  <a:srgbClr val="000000"/>
                </a:solidFill>
                <a:latin typeface="Glacial Indifference Bold"/>
              </a:rPr>
              <a:t>SYSTEM METHODOLOGY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12671" y="1884388"/>
            <a:ext cx="6513972" cy="438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5"/>
              </a:lnSpc>
            </a:pPr>
            <a:r>
              <a:rPr lang="en-US" sz="2603" spc="-39">
                <a:solidFill>
                  <a:srgbClr val="000000"/>
                </a:solidFill>
                <a:latin typeface="Cormorant Garamond Medium Bold"/>
              </a:rPr>
              <a:t>Prototype Model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9000" y="2552700"/>
            <a:ext cx="3547973" cy="4570927"/>
            <a:chOff x="0" y="0"/>
            <a:chExt cx="934446" cy="120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4446" cy="1203865"/>
            </a:xfrm>
            <a:custGeom>
              <a:avLst/>
              <a:gdLst/>
              <a:ahLst/>
              <a:cxnLst/>
              <a:rect l="l" t="t" r="r" b="b"/>
              <a:pathLst>
                <a:path w="934446" h="120386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92580"/>
                  </a:lnTo>
                  <a:cubicBezTo>
                    <a:pt x="934446" y="1122095"/>
                    <a:pt x="922721" y="1150401"/>
                    <a:pt x="901851" y="1171271"/>
                  </a:cubicBezTo>
                  <a:cubicBezTo>
                    <a:pt x="880981" y="1192141"/>
                    <a:pt x="852675" y="1203865"/>
                    <a:pt x="823160" y="1203865"/>
                  </a:cubicBezTo>
                  <a:lnTo>
                    <a:pt x="111285" y="1203865"/>
                  </a:lnTo>
                  <a:cubicBezTo>
                    <a:pt x="81771" y="1203865"/>
                    <a:pt x="53465" y="1192141"/>
                    <a:pt x="32595" y="1171271"/>
                  </a:cubicBezTo>
                  <a:cubicBezTo>
                    <a:pt x="11725" y="1150401"/>
                    <a:pt x="0" y="1122095"/>
                    <a:pt x="0" y="1092580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60161" y="2552700"/>
            <a:ext cx="3547973" cy="4570927"/>
            <a:chOff x="0" y="0"/>
            <a:chExt cx="934446" cy="1203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4446" cy="1203865"/>
            </a:xfrm>
            <a:custGeom>
              <a:avLst/>
              <a:gdLst/>
              <a:ahLst/>
              <a:cxnLst/>
              <a:rect l="l" t="t" r="r" b="b"/>
              <a:pathLst>
                <a:path w="934446" h="120386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92580"/>
                  </a:lnTo>
                  <a:cubicBezTo>
                    <a:pt x="934446" y="1122095"/>
                    <a:pt x="922721" y="1150401"/>
                    <a:pt x="901851" y="1171271"/>
                  </a:cubicBezTo>
                  <a:cubicBezTo>
                    <a:pt x="880981" y="1192141"/>
                    <a:pt x="852675" y="1203865"/>
                    <a:pt x="823160" y="1203865"/>
                  </a:cubicBezTo>
                  <a:lnTo>
                    <a:pt x="111285" y="1203865"/>
                  </a:lnTo>
                  <a:cubicBezTo>
                    <a:pt x="81771" y="1203865"/>
                    <a:pt x="53465" y="1192141"/>
                    <a:pt x="32595" y="1171271"/>
                  </a:cubicBezTo>
                  <a:cubicBezTo>
                    <a:pt x="11725" y="1150401"/>
                    <a:pt x="0" y="1122095"/>
                    <a:pt x="0" y="1092580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14802" y="2552700"/>
            <a:ext cx="3547973" cy="4570927"/>
            <a:chOff x="0" y="0"/>
            <a:chExt cx="934446" cy="1203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4446" cy="1203865"/>
            </a:xfrm>
            <a:custGeom>
              <a:avLst/>
              <a:gdLst/>
              <a:ahLst/>
              <a:cxnLst/>
              <a:rect l="l" t="t" r="r" b="b"/>
              <a:pathLst>
                <a:path w="934446" h="120386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92580"/>
                  </a:lnTo>
                  <a:cubicBezTo>
                    <a:pt x="934446" y="1122095"/>
                    <a:pt x="922721" y="1150401"/>
                    <a:pt x="901851" y="1171271"/>
                  </a:cubicBezTo>
                  <a:cubicBezTo>
                    <a:pt x="880981" y="1192141"/>
                    <a:pt x="852675" y="1203865"/>
                    <a:pt x="823160" y="1203865"/>
                  </a:cubicBezTo>
                  <a:lnTo>
                    <a:pt x="111285" y="1203865"/>
                  </a:lnTo>
                  <a:cubicBezTo>
                    <a:pt x="81771" y="1203865"/>
                    <a:pt x="53465" y="1192141"/>
                    <a:pt x="32595" y="1171271"/>
                  </a:cubicBezTo>
                  <a:cubicBezTo>
                    <a:pt x="11725" y="1150401"/>
                    <a:pt x="0" y="1122095"/>
                    <a:pt x="0" y="1092580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02870" y="3164166"/>
            <a:ext cx="3171838" cy="84785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69190" y="3113555"/>
            <a:ext cx="2487594" cy="89846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96598" y="3029095"/>
            <a:ext cx="1461857" cy="106738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058455" y="3055019"/>
            <a:ext cx="1027775" cy="101553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  <a:spcBef>
                <a:spcPct val="0"/>
              </a:spcBef>
            </a:pPr>
            <a:r>
              <a:rPr lang="en-US" sz="1799" spc="208" dirty="0">
                <a:solidFill>
                  <a:srgbClr val="000000"/>
                </a:solidFill>
                <a:latin typeface="Glacial Indifference Bold"/>
              </a:rPr>
              <a:t>18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81075"/>
            <a:ext cx="47679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TECHNOLOGY INVOLVED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399" spc="162">
                <a:solidFill>
                  <a:srgbClr val="000000"/>
                </a:solidFill>
                <a:latin typeface="Glacial Indifference Bold"/>
              </a:rPr>
              <a:t>SYSTEM METHODOLOGY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33132" y="4356609"/>
            <a:ext cx="3241575" cy="181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 spc="-39">
                <a:solidFill>
                  <a:srgbClr val="000000"/>
                </a:solidFill>
                <a:latin typeface="Cormorant Garamond Medium Bold"/>
              </a:rPr>
              <a:t>To create 3D bone models, then import to Unity for further development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9960" y="4585209"/>
            <a:ext cx="3241575" cy="135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 spc="-39">
                <a:solidFill>
                  <a:srgbClr val="000000"/>
                </a:solidFill>
                <a:latin typeface="Cormorant Garamond Medium Bold"/>
              </a:rPr>
              <a:t>To develop the application, such as creating UI and functions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13359" y="4585209"/>
            <a:ext cx="3241575" cy="135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03" spc="-39">
                <a:solidFill>
                  <a:srgbClr val="000000"/>
                </a:solidFill>
                <a:latin typeface="Cormorant Garamond Medium Bold"/>
              </a:rPr>
              <a:t>To script out the functions for developing a complete application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39221" y="348743"/>
            <a:ext cx="9559" cy="805880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5114595" y="2150868"/>
            <a:ext cx="8058809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1099">
                <a:solidFill>
                  <a:srgbClr val="000000"/>
                </a:solidFill>
                <a:latin typeface="Poppins Bold"/>
              </a:rPr>
              <a:t>04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spc="1099">
                <a:solidFill>
                  <a:srgbClr val="000000"/>
                </a:solidFill>
                <a:latin typeface="Poppins Bold"/>
              </a:rPr>
              <a:t>SYSTEM DESIGN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77679" y="4640102"/>
            <a:ext cx="5332642" cy="105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44" dirty="0">
                <a:solidFill>
                  <a:srgbClr val="000000"/>
                </a:solidFill>
                <a:latin typeface="Cormorant Garamond Medium Bold"/>
              </a:rPr>
              <a:t>System Architecture Diagram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44" dirty="0">
                <a:solidFill>
                  <a:srgbClr val="000000"/>
                </a:solidFill>
                <a:latin typeface="Cormorant Garamond Medium Bold"/>
              </a:rPr>
              <a:t>Use Case Diagram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9991" r="11600"/>
          <a:stretch>
            <a:fillRect/>
          </a:stretch>
        </p:blipFill>
        <p:spPr>
          <a:xfrm>
            <a:off x="-158504" y="5827557"/>
            <a:ext cx="18446504" cy="54698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  <a:spcBef>
                <a:spcPct val="0"/>
              </a:spcBef>
            </a:pPr>
            <a:r>
              <a:rPr lang="en-US" sz="1799" spc="208" dirty="0">
                <a:solidFill>
                  <a:srgbClr val="000000"/>
                </a:solidFill>
                <a:latin typeface="Glacial Indifference Bold"/>
              </a:rPr>
              <a:t>20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62153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SYSTEM ARCHITECTURE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27452" y="941997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399" spc="162">
                <a:solidFill>
                  <a:srgbClr val="000000"/>
                </a:solidFill>
                <a:latin typeface="Glacial Indifference Bold"/>
              </a:rPr>
              <a:t>SYSTEM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1B785-BA59-476A-B223-79A7DCB6D9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552700"/>
            <a:ext cx="1513778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62655">
            <a:off x="3529967" y="1900828"/>
            <a:ext cx="1676091" cy="653794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71550"/>
            <a:ext cx="4310743" cy="41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278">
                <a:solidFill>
                  <a:srgbClr val="000000"/>
                </a:solidFill>
                <a:latin typeface="Glacial Indifference Bold"/>
              </a:rPr>
              <a:t>OUTLINE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48557" y="9017635"/>
            <a:ext cx="431074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399" spc="162">
                <a:solidFill>
                  <a:srgbClr val="000000"/>
                </a:solidFill>
                <a:latin typeface="Glacial Indifference Bold"/>
              </a:rPr>
              <a:t>FINAL YEAR PROJECT II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717519" y="2113808"/>
            <a:ext cx="6367167" cy="1898572"/>
            <a:chOff x="0" y="-57151"/>
            <a:chExt cx="8489556" cy="253142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1"/>
              <a:ext cx="8489556" cy="1816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10"/>
                </a:lnSpc>
                <a:spcBef>
                  <a:spcPct val="0"/>
                </a:spcBef>
              </a:pPr>
              <a:r>
                <a:rPr lang="en-US" sz="2579" spc="515" dirty="0">
                  <a:solidFill>
                    <a:srgbClr val="000000"/>
                  </a:solidFill>
                  <a:latin typeface="Poppins Bold Bold"/>
                </a:rPr>
                <a:t>AN AR EDUCATIONAL MOBILE APPLICATION FOR</a:t>
              </a:r>
            </a:p>
            <a:p>
              <a:pPr>
                <a:lnSpc>
                  <a:spcPts val="3610"/>
                </a:lnSpc>
                <a:spcBef>
                  <a:spcPct val="0"/>
                </a:spcBef>
              </a:pPr>
              <a:r>
                <a:rPr lang="en-US" sz="2579" spc="515" dirty="0">
                  <a:solidFill>
                    <a:srgbClr val="000000"/>
                  </a:solidFill>
                  <a:latin typeface="Poppins Bold Bold"/>
                </a:rPr>
                <a:t>FEMORAL FRACTURES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030731"/>
              <a:ext cx="8489556" cy="443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spc="346">
                  <a:solidFill>
                    <a:srgbClr val="000000"/>
                  </a:solidFill>
                  <a:latin typeface="Cormorant Garamond Bold Bold"/>
                </a:rPr>
                <a:t>OUTLINE</a:t>
              </a:r>
            </a:p>
          </p:txBody>
        </p:sp>
      </p:grpSp>
      <p:sp>
        <p:nvSpPr>
          <p:cNvPr id="32" name="AutoShape 2">
            <a:extLst>
              <a:ext uri="{FF2B5EF4-FFF2-40B4-BE49-F238E27FC236}">
                <a16:creationId xmlns:a16="http://schemas.microsoft.com/office/drawing/2014/main" id="{1993F567-3C7C-4216-B211-ABBE8975EC81}"/>
              </a:ext>
            </a:extLst>
          </p:cNvPr>
          <p:cNvSpPr/>
          <p:nvPr/>
        </p:nvSpPr>
        <p:spPr>
          <a:xfrm rot="16200000">
            <a:off x="11732132" y="2164903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1B455050-58A6-AD0C-AFE6-36834A1543E5}"/>
              </a:ext>
            </a:extLst>
          </p:cNvPr>
          <p:cNvSpPr/>
          <p:nvPr/>
        </p:nvSpPr>
        <p:spPr>
          <a:xfrm rot="16200000">
            <a:off x="11732132" y="2808655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27EF76A-ED77-99DC-E512-D6556B318947}"/>
              </a:ext>
            </a:extLst>
          </p:cNvPr>
          <p:cNvSpPr/>
          <p:nvPr/>
        </p:nvSpPr>
        <p:spPr>
          <a:xfrm rot="16200000">
            <a:off x="11732132" y="3458959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5" name="AutoShape 5">
            <a:extLst>
              <a:ext uri="{FF2B5EF4-FFF2-40B4-BE49-F238E27FC236}">
                <a16:creationId xmlns:a16="http://schemas.microsoft.com/office/drawing/2014/main" id="{1D459820-4AC1-C0F3-6C3E-2515A743033F}"/>
              </a:ext>
            </a:extLst>
          </p:cNvPr>
          <p:cNvSpPr/>
          <p:nvPr/>
        </p:nvSpPr>
        <p:spPr>
          <a:xfrm rot="16200000">
            <a:off x="11732132" y="4109264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6" name="AutoShape 6">
            <a:extLst>
              <a:ext uri="{FF2B5EF4-FFF2-40B4-BE49-F238E27FC236}">
                <a16:creationId xmlns:a16="http://schemas.microsoft.com/office/drawing/2014/main" id="{A083B370-54D2-6A7B-2300-7B780F9FD156}"/>
              </a:ext>
            </a:extLst>
          </p:cNvPr>
          <p:cNvSpPr/>
          <p:nvPr/>
        </p:nvSpPr>
        <p:spPr>
          <a:xfrm rot="16200000">
            <a:off x="11732132" y="4759569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05B7F43A-41B9-5729-1BF2-747A54B3472D}"/>
              </a:ext>
            </a:extLst>
          </p:cNvPr>
          <p:cNvSpPr txBox="1"/>
          <p:nvPr/>
        </p:nvSpPr>
        <p:spPr>
          <a:xfrm>
            <a:off x="9384162" y="4638239"/>
            <a:ext cx="3304928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 dirty="0">
                <a:solidFill>
                  <a:srgbClr val="000000"/>
                </a:solidFill>
                <a:latin typeface="Cormorant Garamond Medium Bold"/>
              </a:rPr>
              <a:t>Introduction</a:t>
            </a: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99D6A42F-B9F6-6867-CE01-A4F760C391E1}"/>
              </a:ext>
            </a:extLst>
          </p:cNvPr>
          <p:cNvSpPr txBox="1"/>
          <p:nvPr/>
        </p:nvSpPr>
        <p:spPr>
          <a:xfrm>
            <a:off x="9384162" y="5281990"/>
            <a:ext cx="3748893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>
                <a:solidFill>
                  <a:srgbClr val="000000"/>
                </a:solidFill>
                <a:latin typeface="Cormorant Garamond Medium Bold"/>
              </a:rPr>
              <a:t>Literature Review</a:t>
            </a: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8BA91929-5F60-8FBD-A14B-87FEC470B5A4}"/>
              </a:ext>
            </a:extLst>
          </p:cNvPr>
          <p:cNvSpPr txBox="1"/>
          <p:nvPr/>
        </p:nvSpPr>
        <p:spPr>
          <a:xfrm>
            <a:off x="9384162" y="5922770"/>
            <a:ext cx="3164341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>
                <a:solidFill>
                  <a:srgbClr val="000000"/>
                </a:solidFill>
                <a:latin typeface="Cormorant Garamond Medium Bold"/>
              </a:rPr>
              <a:t>System Methodology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A634DEC6-99B4-600F-B72B-5D81406C9118}"/>
              </a:ext>
            </a:extLst>
          </p:cNvPr>
          <p:cNvSpPr txBox="1"/>
          <p:nvPr/>
        </p:nvSpPr>
        <p:spPr>
          <a:xfrm>
            <a:off x="9384162" y="6573075"/>
            <a:ext cx="3384277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>
                <a:solidFill>
                  <a:srgbClr val="000000"/>
                </a:solidFill>
                <a:latin typeface="Cormorant Garamond Medium Bold"/>
              </a:rPr>
              <a:t>System Design</a:t>
            </a: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3CB9E138-6707-AB7C-3A50-E1EB8BB53523}"/>
              </a:ext>
            </a:extLst>
          </p:cNvPr>
          <p:cNvSpPr txBox="1"/>
          <p:nvPr/>
        </p:nvSpPr>
        <p:spPr>
          <a:xfrm>
            <a:off x="9384162" y="7223380"/>
            <a:ext cx="2871633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>
                <a:solidFill>
                  <a:srgbClr val="000000"/>
                </a:solidFill>
                <a:latin typeface="Cormorant Garamond Medium Bold"/>
              </a:rPr>
              <a:t>System Evaluation</a:t>
            </a: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9758BFC8-9773-BBD1-69B0-513C92E5863B}"/>
              </a:ext>
            </a:extLst>
          </p:cNvPr>
          <p:cNvSpPr txBox="1"/>
          <p:nvPr/>
        </p:nvSpPr>
        <p:spPr>
          <a:xfrm>
            <a:off x="14238833" y="4638239"/>
            <a:ext cx="498195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21"/>
              </a:lnSpc>
              <a:spcBef>
                <a:spcPct val="0"/>
              </a:spcBef>
            </a:pPr>
            <a:r>
              <a:rPr lang="en-US" sz="2872" spc="57" dirty="0">
                <a:solidFill>
                  <a:srgbClr val="000000"/>
                </a:solidFill>
                <a:latin typeface="Cormorant Garamond Medium Bold"/>
              </a:rPr>
              <a:t>03</a:t>
            </a: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1FA15033-25EA-7DBD-A17D-AF1912808BF3}"/>
              </a:ext>
            </a:extLst>
          </p:cNvPr>
          <p:cNvSpPr txBox="1"/>
          <p:nvPr/>
        </p:nvSpPr>
        <p:spPr>
          <a:xfrm>
            <a:off x="14238833" y="5281990"/>
            <a:ext cx="498195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21"/>
              </a:lnSpc>
              <a:spcBef>
                <a:spcPct val="0"/>
              </a:spcBef>
            </a:pPr>
            <a:r>
              <a:rPr lang="en-US" sz="2872" spc="57" dirty="0">
                <a:solidFill>
                  <a:srgbClr val="000000"/>
                </a:solidFill>
                <a:latin typeface="Cormorant Garamond Medium Bold"/>
              </a:rPr>
              <a:t>13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6EB3EACA-256B-B4D0-54B5-DBD21B136D9B}"/>
              </a:ext>
            </a:extLst>
          </p:cNvPr>
          <p:cNvSpPr txBox="1"/>
          <p:nvPr/>
        </p:nvSpPr>
        <p:spPr>
          <a:xfrm>
            <a:off x="14238833" y="5930408"/>
            <a:ext cx="498195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21"/>
              </a:lnSpc>
              <a:spcBef>
                <a:spcPct val="0"/>
              </a:spcBef>
            </a:pPr>
            <a:r>
              <a:rPr lang="en-US" sz="2872" spc="57" dirty="0">
                <a:solidFill>
                  <a:srgbClr val="000000"/>
                </a:solidFill>
                <a:latin typeface="Cormorant Garamond Medium Bold"/>
              </a:rPr>
              <a:t>16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8E1F822D-FE8D-9DE8-E9C3-BD5C82A944E2}"/>
              </a:ext>
            </a:extLst>
          </p:cNvPr>
          <p:cNvSpPr txBox="1"/>
          <p:nvPr/>
        </p:nvSpPr>
        <p:spPr>
          <a:xfrm>
            <a:off x="14238833" y="6592125"/>
            <a:ext cx="498195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21"/>
              </a:lnSpc>
              <a:spcBef>
                <a:spcPct val="0"/>
              </a:spcBef>
            </a:pPr>
            <a:r>
              <a:rPr lang="en-US" sz="2872" spc="57" dirty="0">
                <a:solidFill>
                  <a:srgbClr val="000000"/>
                </a:solidFill>
                <a:latin typeface="Cormorant Garamond Medium Bold"/>
              </a:rPr>
              <a:t>19</a:t>
            </a:r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EC2AA444-ED28-49E4-0014-7FBA27A414E9}"/>
              </a:ext>
            </a:extLst>
          </p:cNvPr>
          <p:cNvSpPr txBox="1"/>
          <p:nvPr/>
        </p:nvSpPr>
        <p:spPr>
          <a:xfrm>
            <a:off x="14238833" y="7242430"/>
            <a:ext cx="498195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21"/>
              </a:lnSpc>
              <a:spcBef>
                <a:spcPct val="0"/>
              </a:spcBef>
            </a:pPr>
            <a:r>
              <a:rPr lang="en-US" sz="2872" spc="57" dirty="0">
                <a:solidFill>
                  <a:srgbClr val="000000"/>
                </a:solidFill>
                <a:latin typeface="Cormorant Garamond Medium Bold"/>
              </a:rPr>
              <a:t>22</a:t>
            </a: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3D2CAE8E-A5B5-6E8C-1143-4005096DD5DC}"/>
              </a:ext>
            </a:extLst>
          </p:cNvPr>
          <p:cNvSpPr txBox="1"/>
          <p:nvPr/>
        </p:nvSpPr>
        <p:spPr>
          <a:xfrm>
            <a:off x="8717519" y="4671259"/>
            <a:ext cx="647400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>
                <a:solidFill>
                  <a:srgbClr val="000000"/>
                </a:solidFill>
                <a:latin typeface="Cormorant Garamond Medium Bold"/>
              </a:rPr>
              <a:t>01</a:t>
            </a:r>
          </a:p>
        </p:txBody>
      </p:sp>
      <p:sp>
        <p:nvSpPr>
          <p:cNvPr id="48" name="TextBox 24">
            <a:extLst>
              <a:ext uri="{FF2B5EF4-FFF2-40B4-BE49-F238E27FC236}">
                <a16:creationId xmlns:a16="http://schemas.microsoft.com/office/drawing/2014/main" id="{F98AB0DA-E325-90D9-2CC1-CE9D3A01DD0F}"/>
              </a:ext>
            </a:extLst>
          </p:cNvPr>
          <p:cNvSpPr txBox="1"/>
          <p:nvPr/>
        </p:nvSpPr>
        <p:spPr>
          <a:xfrm>
            <a:off x="8717519" y="5315011"/>
            <a:ext cx="647400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>
                <a:solidFill>
                  <a:srgbClr val="000000"/>
                </a:solidFill>
                <a:latin typeface="Cormorant Garamond Medium Bold"/>
              </a:rPr>
              <a:t>02</a:t>
            </a: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73DED63F-F0F1-5039-75E0-E08295DBD0B5}"/>
              </a:ext>
            </a:extLst>
          </p:cNvPr>
          <p:cNvSpPr txBox="1"/>
          <p:nvPr/>
        </p:nvSpPr>
        <p:spPr>
          <a:xfrm>
            <a:off x="8717519" y="5960553"/>
            <a:ext cx="647400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>
                <a:solidFill>
                  <a:srgbClr val="000000"/>
                </a:solidFill>
                <a:latin typeface="Cormorant Garamond Medium Bold"/>
              </a:rPr>
              <a:t>03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B1A8C6E2-6702-3A18-C806-20AF02B65D39}"/>
              </a:ext>
            </a:extLst>
          </p:cNvPr>
          <p:cNvSpPr txBox="1"/>
          <p:nvPr/>
        </p:nvSpPr>
        <p:spPr>
          <a:xfrm>
            <a:off x="8717519" y="6601967"/>
            <a:ext cx="647400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>
                <a:solidFill>
                  <a:srgbClr val="000000"/>
                </a:solidFill>
                <a:latin typeface="Cormorant Garamond Medium Bold"/>
              </a:rPr>
              <a:t>04</a:t>
            </a:r>
          </a:p>
        </p:txBody>
      </p:sp>
      <p:sp>
        <p:nvSpPr>
          <p:cNvPr id="51" name="TextBox 27">
            <a:extLst>
              <a:ext uri="{FF2B5EF4-FFF2-40B4-BE49-F238E27FC236}">
                <a16:creationId xmlns:a16="http://schemas.microsoft.com/office/drawing/2014/main" id="{3CEDBFEA-D8CB-D8F5-D2DD-7B391C4EB67D}"/>
              </a:ext>
            </a:extLst>
          </p:cNvPr>
          <p:cNvSpPr txBox="1"/>
          <p:nvPr/>
        </p:nvSpPr>
        <p:spPr>
          <a:xfrm>
            <a:off x="8717519" y="7243382"/>
            <a:ext cx="647400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>
                <a:solidFill>
                  <a:srgbClr val="000000"/>
                </a:solidFill>
                <a:latin typeface="Cormorant Garamond Medium Bold"/>
              </a:rPr>
              <a:t>05</a:t>
            </a:r>
          </a:p>
        </p:txBody>
      </p:sp>
      <p:sp>
        <p:nvSpPr>
          <p:cNvPr id="52" name="AutoShape 28">
            <a:extLst>
              <a:ext uri="{FF2B5EF4-FFF2-40B4-BE49-F238E27FC236}">
                <a16:creationId xmlns:a16="http://schemas.microsoft.com/office/drawing/2014/main" id="{A333F59B-A45A-3B41-8524-680674DED711}"/>
              </a:ext>
            </a:extLst>
          </p:cNvPr>
          <p:cNvSpPr/>
          <p:nvPr/>
        </p:nvSpPr>
        <p:spPr>
          <a:xfrm rot="16200000">
            <a:off x="11732132" y="5405428"/>
            <a:ext cx="9525" cy="600026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3" name="TextBox 29">
            <a:extLst>
              <a:ext uri="{FF2B5EF4-FFF2-40B4-BE49-F238E27FC236}">
                <a16:creationId xmlns:a16="http://schemas.microsoft.com/office/drawing/2014/main" id="{61E40434-2FE2-DCB3-278B-8B8EE8FFCFEE}"/>
              </a:ext>
            </a:extLst>
          </p:cNvPr>
          <p:cNvSpPr txBox="1"/>
          <p:nvPr/>
        </p:nvSpPr>
        <p:spPr>
          <a:xfrm>
            <a:off x="9384162" y="7869239"/>
            <a:ext cx="2308660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>
                <a:solidFill>
                  <a:srgbClr val="000000"/>
                </a:solidFill>
                <a:latin typeface="Cormorant Garamond Medium Bold"/>
              </a:rPr>
              <a:t>Conclusion</a:t>
            </a:r>
          </a:p>
        </p:txBody>
      </p:sp>
      <p:sp>
        <p:nvSpPr>
          <p:cNvPr id="54" name="TextBox 30">
            <a:extLst>
              <a:ext uri="{FF2B5EF4-FFF2-40B4-BE49-F238E27FC236}">
                <a16:creationId xmlns:a16="http://schemas.microsoft.com/office/drawing/2014/main" id="{FB1E0900-F943-534F-9965-7835851BF8C0}"/>
              </a:ext>
            </a:extLst>
          </p:cNvPr>
          <p:cNvSpPr txBox="1"/>
          <p:nvPr/>
        </p:nvSpPr>
        <p:spPr>
          <a:xfrm>
            <a:off x="14238833" y="7888289"/>
            <a:ext cx="498195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21"/>
              </a:lnSpc>
              <a:spcBef>
                <a:spcPct val="0"/>
              </a:spcBef>
            </a:pPr>
            <a:r>
              <a:rPr lang="en-US" sz="2872" spc="57" dirty="0">
                <a:solidFill>
                  <a:srgbClr val="000000"/>
                </a:solidFill>
                <a:latin typeface="Cormorant Garamond Medium Bold"/>
              </a:rPr>
              <a:t>28</a:t>
            </a:r>
          </a:p>
        </p:txBody>
      </p:sp>
      <p:sp>
        <p:nvSpPr>
          <p:cNvPr id="55" name="TextBox 31">
            <a:extLst>
              <a:ext uri="{FF2B5EF4-FFF2-40B4-BE49-F238E27FC236}">
                <a16:creationId xmlns:a16="http://schemas.microsoft.com/office/drawing/2014/main" id="{A941AAEE-46C4-B8A7-95F4-3CA538385C13}"/>
              </a:ext>
            </a:extLst>
          </p:cNvPr>
          <p:cNvSpPr txBox="1"/>
          <p:nvPr/>
        </p:nvSpPr>
        <p:spPr>
          <a:xfrm>
            <a:off x="8717519" y="7889241"/>
            <a:ext cx="647400" cy="489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1"/>
              </a:lnSpc>
              <a:spcBef>
                <a:spcPct val="0"/>
              </a:spcBef>
            </a:pPr>
            <a:r>
              <a:rPr lang="en-US" sz="2872" spc="57">
                <a:solidFill>
                  <a:srgbClr val="000000"/>
                </a:solidFill>
                <a:latin typeface="Cormorant Garamond Medium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pc="208" dirty="0">
                <a:solidFill>
                  <a:srgbClr val="000000"/>
                </a:solidFill>
                <a:latin typeface="Glacial Indifference Bold"/>
              </a:rPr>
              <a:t>21</a:t>
            </a:r>
            <a:endParaRPr lang="en-US" sz="1800" spc="208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47679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 dirty="0">
                <a:solidFill>
                  <a:srgbClr val="000000"/>
                </a:solidFill>
                <a:latin typeface="Glacial Indifference Bold"/>
              </a:rPr>
              <a:t>ACTIVITY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27452" y="941997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399" spc="162">
                <a:solidFill>
                  <a:srgbClr val="000000"/>
                </a:solidFill>
                <a:latin typeface="Glacial Indifference Bold"/>
              </a:rPr>
              <a:t>SYSTEM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D0A80-E69A-4204-BD74-3FE1CB430A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57" y="1790700"/>
            <a:ext cx="16076543" cy="75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991" r="11600"/>
          <a:stretch>
            <a:fillRect/>
          </a:stretch>
        </p:blipFill>
        <p:spPr>
          <a:xfrm>
            <a:off x="-158504" y="5827557"/>
            <a:ext cx="18446504" cy="5469830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05B4DD2A-B001-8A2E-0A97-3D592EF77B42}"/>
              </a:ext>
            </a:extLst>
          </p:cNvPr>
          <p:cNvSpPr/>
          <p:nvPr/>
        </p:nvSpPr>
        <p:spPr>
          <a:xfrm rot="16200000">
            <a:off x="9139221" y="1109316"/>
            <a:ext cx="9559" cy="805880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F91FB40-B98D-44D4-DF56-BC688C8E8DAA}"/>
              </a:ext>
            </a:extLst>
          </p:cNvPr>
          <p:cNvSpPr txBox="1"/>
          <p:nvPr/>
        </p:nvSpPr>
        <p:spPr>
          <a:xfrm>
            <a:off x="5035343" y="1855204"/>
            <a:ext cx="8058809" cy="287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1099">
                <a:solidFill>
                  <a:srgbClr val="000000"/>
                </a:solidFill>
                <a:latin typeface="Poppins Bold"/>
              </a:rPr>
              <a:t>05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spc="1099">
                <a:solidFill>
                  <a:srgbClr val="000000"/>
                </a:solidFill>
                <a:latin typeface="Poppins Bold"/>
              </a:rPr>
              <a:t>SYSTEM EVALUATION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2A90D10-E0E6-5A66-25E1-94EE14D415C3}"/>
              </a:ext>
            </a:extLst>
          </p:cNvPr>
          <p:cNvSpPr txBox="1"/>
          <p:nvPr/>
        </p:nvSpPr>
        <p:spPr>
          <a:xfrm>
            <a:off x="6398427" y="5322732"/>
            <a:ext cx="5332642" cy="105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44" dirty="0">
                <a:solidFill>
                  <a:srgbClr val="000000"/>
                </a:solidFill>
                <a:latin typeface="Cormorant Garamond Medium Bold"/>
              </a:rPr>
              <a:t>System Testing Methods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44" dirty="0">
                <a:solidFill>
                  <a:srgbClr val="000000"/>
                </a:solidFill>
                <a:latin typeface="Cormorant Garamond Medium Bold"/>
              </a:rPr>
              <a:t>Results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21254" y="2712907"/>
            <a:ext cx="2395579" cy="18655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752372"/>
            <a:ext cx="14496970" cy="253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>
              <a:lnSpc>
                <a:spcPts val="5039"/>
              </a:lnSpc>
              <a:buFont typeface="Arial"/>
              <a:buChar char="•"/>
            </a:pPr>
            <a:r>
              <a:rPr lang="en-US" sz="3599" spc="71" dirty="0">
                <a:solidFill>
                  <a:srgbClr val="4B4B4B"/>
                </a:solidFill>
                <a:latin typeface="Cormorant Garamond Bold"/>
              </a:rPr>
              <a:t>Black Box Testing</a:t>
            </a:r>
          </a:p>
          <a:p>
            <a:pPr marL="1554470" lvl="2" indent="-518157">
              <a:lnSpc>
                <a:spcPts val="5039"/>
              </a:lnSpc>
              <a:buFont typeface="Arial"/>
              <a:buChar char="⚬"/>
            </a:pPr>
            <a:r>
              <a:rPr lang="en-US" sz="3599" spc="71" dirty="0">
                <a:solidFill>
                  <a:srgbClr val="4B4B4B"/>
                </a:solidFill>
                <a:latin typeface="Cormorant Garamond Bold"/>
              </a:rPr>
              <a:t>For testing the ability of some features.</a:t>
            </a:r>
          </a:p>
          <a:p>
            <a:pPr marL="777235" lvl="1" indent="-388618">
              <a:lnSpc>
                <a:spcPts val="5039"/>
              </a:lnSpc>
              <a:buFont typeface="Arial"/>
              <a:buChar char="•"/>
            </a:pPr>
            <a:r>
              <a:rPr lang="en-US" sz="3599" spc="71" dirty="0">
                <a:solidFill>
                  <a:srgbClr val="4B4B4B"/>
                </a:solidFill>
                <a:latin typeface="Cormorant Garamond Bold"/>
              </a:rPr>
              <a:t>Use Case Testing</a:t>
            </a:r>
          </a:p>
          <a:p>
            <a:pPr marL="1554470" lvl="2" indent="-518157">
              <a:lnSpc>
                <a:spcPts val="5039"/>
              </a:lnSpc>
              <a:spcBef>
                <a:spcPct val="0"/>
              </a:spcBef>
              <a:buFont typeface="Arial"/>
              <a:buChar char="⚬"/>
            </a:pPr>
            <a:r>
              <a:rPr lang="en-US" sz="3599" spc="71" dirty="0">
                <a:solidFill>
                  <a:srgbClr val="4B4B4B"/>
                </a:solidFill>
                <a:latin typeface="Cormorant Garamond Bold"/>
              </a:rPr>
              <a:t>For testing users’ satisfaction.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Glacial Indifference Bold"/>
              </a:rPr>
              <a:t>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81075"/>
            <a:ext cx="5009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SYSTEM TESTING METHODS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SYSTEM EVALUATION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Glacial Indifference Bold"/>
              </a:rPr>
              <a:t>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81075"/>
            <a:ext cx="8115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 dirty="0">
                <a:solidFill>
                  <a:srgbClr val="000000"/>
                </a:solidFill>
                <a:latin typeface="Glacial Indifference Bold"/>
              </a:rPr>
              <a:t>Prefab Spawning Use Case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SYSTEM EVALUATION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621E39-563E-4370-BE22-BE846F344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364604"/>
              </p:ext>
            </p:extLst>
          </p:nvPr>
        </p:nvGraphicFramePr>
        <p:xfrm>
          <a:off x="1938020" y="2025329"/>
          <a:ext cx="8272780" cy="65471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72780">
                  <a:extLst>
                    <a:ext uri="{9D8B030D-6E8A-4147-A177-3AD203B41FA5}">
                      <a16:colId xmlns:a16="http://schemas.microsoft.com/office/drawing/2014/main" val="1114836535"/>
                    </a:ext>
                  </a:extLst>
                </a:gridCol>
              </a:tblGrid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Use Case: Spawn Prefab on AR Plane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8675590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Actor: User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8576492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Preconditions: AR session active, plane detection enabled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9923843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Main Flow: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25604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 User taps on screen where AR plane is detected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2898509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 System checks if MAX_OBJECTS limit is not reached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7655766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 System calculates spawn position (plane position + floatHeight)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0989625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4. System instantiates selected prefab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8169621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 System applies correct scale based on prefab index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2119823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6. System orients object towards camera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6412637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7. System updates internal object tracking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5356116"/>
                  </a:ext>
                </a:extLst>
              </a:tr>
              <a:tr h="85932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Expected Output: Prefab appears at tap position with correct scale and orientation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9492525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Alternative Flow: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9430890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1a. No plane detected at tap position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844255"/>
                  </a:ext>
                </a:extLst>
              </a:tr>
              <a:tr h="406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  - No object is spawned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39733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1B93B5-7D08-4168-AB34-1AD12DC0E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65049"/>
              </p:ext>
            </p:extLst>
          </p:nvPr>
        </p:nvGraphicFramePr>
        <p:xfrm>
          <a:off x="9906000" y="2033612"/>
          <a:ext cx="7543800" cy="65388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3800">
                  <a:extLst>
                    <a:ext uri="{9D8B030D-6E8A-4147-A177-3AD203B41FA5}">
                      <a16:colId xmlns:a16="http://schemas.microsoft.com/office/drawing/2014/main" val="4141276932"/>
                    </a:ext>
                  </a:extLst>
                </a:gridCol>
              </a:tblGrid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Use Case: Enforce Object Limit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5444552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Actor: System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4409079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Preconditions: MAX_OBJECTS objects already spawned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526200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Main Flow: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9817540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 User attempts to spawn new object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3806148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 System checks current object count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6699998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 System identifies oldest object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2947431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 System removes oldest object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6512221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 System spawns new object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6017961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Expected Output: New object appears, oldest object is removed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6708715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Alternative Flow: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132137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1a. Object count is NOT at MAX_OBJECTS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0480325"/>
                  </a:ext>
                </a:extLst>
              </a:tr>
              <a:tr h="5029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  - System spawns new object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39326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Glacial Indifference Bold"/>
              </a:rPr>
              <a:t>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8115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 dirty="0">
                <a:solidFill>
                  <a:srgbClr val="000000"/>
                </a:solidFill>
                <a:latin typeface="Glacial Indifference Bold"/>
              </a:rPr>
              <a:t>Prefab Cycling Use Case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70786" y="9758149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SYSTEM EVALUATION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146080-D063-4A4C-A50D-97F862A86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813056"/>
              </p:ext>
            </p:extLst>
          </p:nvPr>
        </p:nvGraphicFramePr>
        <p:xfrm>
          <a:off x="1035326" y="2019300"/>
          <a:ext cx="4984474" cy="56596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4474">
                  <a:extLst>
                    <a:ext uri="{9D8B030D-6E8A-4147-A177-3AD203B41FA5}">
                      <a16:colId xmlns:a16="http://schemas.microsoft.com/office/drawing/2014/main" val="811980575"/>
                    </a:ext>
                  </a:extLst>
                </a:gridCol>
              </a:tblGrid>
              <a:tr h="6288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Use Case: Cycle Through Prefabs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6010068"/>
                  </a:ext>
                </a:extLst>
              </a:tr>
              <a:tr h="6288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Actor: User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8729839"/>
                  </a:ext>
                </a:extLst>
              </a:tr>
              <a:tr h="6288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Preconditions: Prefab list initialized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6678260"/>
                  </a:ext>
                </a:extLst>
              </a:tr>
              <a:tr h="6288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Main Flow: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0522775"/>
                  </a:ext>
                </a:extLst>
              </a:tr>
              <a:tr h="6288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 User presses cycle button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592929"/>
                  </a:ext>
                </a:extLst>
              </a:tr>
              <a:tr h="6288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 System increments SelectedPrefabIndex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6663196"/>
                  </a:ext>
                </a:extLst>
              </a:tr>
              <a:tr h="6288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 System updates UI text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8802471"/>
                  </a:ext>
                </a:extLst>
              </a:tr>
              <a:tr h="6288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 System shows fade panel with new prefab name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9728772"/>
                  </a:ext>
                </a:extLst>
              </a:tr>
              <a:tr h="6288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Expected Output: New prefab selected, UI updated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765794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6843A8E-2918-495C-90D2-AC980AFF4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065995"/>
              </p:ext>
            </p:extLst>
          </p:nvPr>
        </p:nvGraphicFramePr>
        <p:xfrm>
          <a:off x="13010746" y="2020956"/>
          <a:ext cx="4800600" cy="57928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4237999734"/>
                    </a:ext>
                  </a:extLst>
                </a:gridCol>
              </a:tblGrid>
              <a:tr h="643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Use Case: Wrap Prefab Selection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7171048"/>
                  </a:ext>
                </a:extLst>
              </a:tr>
              <a:tr h="643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Actor: System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2985536"/>
                  </a:ext>
                </a:extLst>
              </a:tr>
              <a:tr h="643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Preconditions: Last prefab selected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8471507"/>
                  </a:ext>
                </a:extLst>
              </a:tr>
              <a:tr h="643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Main Flow: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5244616"/>
                  </a:ext>
                </a:extLst>
              </a:tr>
              <a:tr h="643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 User presses cycle button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7317580"/>
                  </a:ext>
                </a:extLst>
              </a:tr>
              <a:tr h="643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 System increments SelectedPrefabIndex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1270259"/>
                  </a:ext>
                </a:extLst>
              </a:tr>
              <a:tr h="643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 System applies modulo operation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6290098"/>
                  </a:ext>
                </a:extLst>
              </a:tr>
              <a:tr h="643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 System updates to first prefab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1931024"/>
                  </a:ext>
                </a:extLst>
              </a:tr>
              <a:tr h="643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Expected Output: Selection wraps to first prefab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868593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D37F137-A677-4B78-A665-1ECDE6334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353960"/>
              </p:ext>
            </p:extLst>
          </p:nvPr>
        </p:nvGraphicFramePr>
        <p:xfrm>
          <a:off x="6172200" y="2017643"/>
          <a:ext cx="6781800" cy="6558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81800">
                  <a:extLst>
                    <a:ext uri="{9D8B030D-6E8A-4147-A177-3AD203B41FA5}">
                      <a16:colId xmlns:a16="http://schemas.microsoft.com/office/drawing/2014/main" val="3037902339"/>
                    </a:ext>
                  </a:extLst>
                </a:gridCol>
              </a:tblGrid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Use Case: Trigger Fade Panel on Prefab Cycling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517473282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Actor: User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1964983677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Preconditions: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2409545972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 AR session is active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1709242314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 PrefabTextFader component is properly initialized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361234571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 At least one prefab is available in the prefabs list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3201146086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 Current prefab is selected (SelectedPrefabIndex is valid)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942191608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Main Flow: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4102270162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 User presses the cycle button to change prefab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1852813530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 System increments SelectedPrefabIndex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3516870569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 System gets the new prefab name from prefabs[SelectedPrefabIndex].name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495441419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 System calls prefabTextFader.ShowPrefabText(newPrefabName)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3098199120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5. Fade panel displays the new prefab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3500706038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6. Fade panel animates according to its configured duration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485931461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7. Fade panel completes animation and becomes hidden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1701363601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Expected Output: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1547417350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 Fade panel appears with new prefab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1492952451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 Text is clearly visible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2476170766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 Fade animation plays smoothly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2041556614"/>
                  </a:ext>
                </a:extLst>
              </a:tr>
              <a:tr h="22629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 Panel disappears after animation completes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333" marR="63333" marT="0" marB="0"/>
                </a:tc>
                <a:extLst>
                  <a:ext uri="{0D108BD9-81ED-4DB2-BD59-A6C34878D82A}">
                    <a16:rowId xmlns:a16="http://schemas.microsoft.com/office/drawing/2014/main" val="213346046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Glacial Indifference Bold"/>
              </a:rPr>
              <a:t>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8115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 dirty="0">
                <a:solidFill>
                  <a:srgbClr val="000000"/>
                </a:solidFill>
                <a:latin typeface="Glacial Indifference Bold"/>
              </a:rPr>
              <a:t>Prefab Deletion Use Case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70786" y="9758149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SYSTEM EVALUATION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F3EBDBC-70D8-4B1F-803C-81ABE90FE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284311"/>
              </p:ext>
            </p:extLst>
          </p:nvPr>
        </p:nvGraphicFramePr>
        <p:xfrm>
          <a:off x="1028700" y="1485900"/>
          <a:ext cx="16116300" cy="7238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16300">
                  <a:extLst>
                    <a:ext uri="{9D8B030D-6E8A-4147-A177-3AD203B41FA5}">
                      <a16:colId xmlns:a16="http://schemas.microsoft.com/office/drawing/2014/main" val="3733415140"/>
                    </a:ext>
                  </a:extLst>
                </a:gridCol>
              </a:tblGrid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Use Case: Remove Prefab from Scene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3470214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Actor: User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7484295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Preconditions: Prefab exists in scene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1863803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Main Flow: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773696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 User triggers delete action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582108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 System removes object from scene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0852021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 System updates internal tracking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1417550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 System updates object spawn order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816016"/>
                  </a:ext>
                </a:extLst>
              </a:tr>
              <a:tr h="10848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Expected Output: Object removed, internal state updated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8078642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Alternative Flow: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0025648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1a. Object doesn't exist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563397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   - System logs warning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1188992"/>
                  </a:ext>
                </a:extLst>
              </a:tr>
              <a:tr h="5128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  - No action taken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79920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Glacial Indifference Bold"/>
              </a:rPr>
              <a:t>27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8115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 dirty="0">
                <a:solidFill>
                  <a:srgbClr val="000000"/>
                </a:solidFill>
                <a:latin typeface="Glacial Indifference Bold"/>
              </a:rPr>
              <a:t>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70786" y="9758149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SYSTEM EVALUATION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B64359-CA7E-425E-80CF-E079D8665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716421"/>
              </p:ext>
            </p:extLst>
          </p:nvPr>
        </p:nvGraphicFramePr>
        <p:xfrm>
          <a:off x="3268184" y="1433734"/>
          <a:ext cx="13572018" cy="80492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2003">
                  <a:extLst>
                    <a:ext uri="{9D8B030D-6E8A-4147-A177-3AD203B41FA5}">
                      <a16:colId xmlns:a16="http://schemas.microsoft.com/office/drawing/2014/main" val="3922886661"/>
                    </a:ext>
                  </a:extLst>
                </a:gridCol>
                <a:gridCol w="2262003">
                  <a:extLst>
                    <a:ext uri="{9D8B030D-6E8A-4147-A177-3AD203B41FA5}">
                      <a16:colId xmlns:a16="http://schemas.microsoft.com/office/drawing/2014/main" val="3795169714"/>
                    </a:ext>
                  </a:extLst>
                </a:gridCol>
                <a:gridCol w="2262003">
                  <a:extLst>
                    <a:ext uri="{9D8B030D-6E8A-4147-A177-3AD203B41FA5}">
                      <a16:colId xmlns:a16="http://schemas.microsoft.com/office/drawing/2014/main" val="2005037107"/>
                    </a:ext>
                  </a:extLst>
                </a:gridCol>
                <a:gridCol w="2262003">
                  <a:extLst>
                    <a:ext uri="{9D8B030D-6E8A-4147-A177-3AD203B41FA5}">
                      <a16:colId xmlns:a16="http://schemas.microsoft.com/office/drawing/2014/main" val="3433100671"/>
                    </a:ext>
                  </a:extLst>
                </a:gridCol>
                <a:gridCol w="2262003">
                  <a:extLst>
                    <a:ext uri="{9D8B030D-6E8A-4147-A177-3AD203B41FA5}">
                      <a16:colId xmlns:a16="http://schemas.microsoft.com/office/drawing/2014/main" val="1131302655"/>
                    </a:ext>
                  </a:extLst>
                </a:gridCol>
                <a:gridCol w="2262003">
                  <a:extLst>
                    <a:ext uri="{9D8B030D-6E8A-4147-A177-3AD203B41FA5}">
                      <a16:colId xmlns:a16="http://schemas.microsoft.com/office/drawing/2014/main" val="3909578911"/>
                    </a:ext>
                  </a:extLst>
                </a:gridCol>
              </a:tblGrid>
              <a:tr h="3098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Test Case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Use Case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Preconditions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Main Steps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Expected Result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Status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extLst>
                  <a:ext uri="{0D108BD9-81ED-4DB2-BD59-A6C34878D82A}">
                    <a16:rowId xmlns:a16="http://schemas.microsoft.com/office/drawing/2014/main" val="2470853652"/>
                  </a:ext>
                </a:extLst>
              </a:tr>
              <a:tr h="189407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TC1.1.1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Spawn Prefab on AR Plane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AR session active, plane detection enabled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Tap on screen → Check object count → Calculate position → Spawn prefab → Apply scale &amp; orientation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Prefab appears at tap position with correct settings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</a:rPr>
                        <a:t>Passed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extLst>
                  <a:ext uri="{0D108BD9-81ED-4DB2-BD59-A6C34878D82A}">
                    <a16:rowId xmlns:a16="http://schemas.microsoft.com/office/drawing/2014/main" val="239515197"/>
                  </a:ext>
                </a:extLst>
              </a:tr>
              <a:tr h="14188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TC1.1.2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Enforce Object Limit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MAX_OBJECTS reached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Tap on screen → Identify oldest object → Remove oldest → Spawn new object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New object appears, oldest removed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</a:rPr>
                        <a:t> Passed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extLst>
                  <a:ext uri="{0D108BD9-81ED-4DB2-BD59-A6C34878D82A}">
                    <a16:rowId xmlns:a16="http://schemas.microsoft.com/office/drawing/2014/main" val="287770672"/>
                  </a:ext>
                </a:extLst>
              </a:tr>
              <a:tr h="9435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TC1.2.1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Cycle Through Prefabs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Prefab list initialized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Press cycle button → Increment index → Update UI text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New prefab selected, UI updated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</a:rPr>
                        <a:t> Passed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extLst>
                  <a:ext uri="{0D108BD9-81ED-4DB2-BD59-A6C34878D82A}">
                    <a16:rowId xmlns:a16="http://schemas.microsoft.com/office/drawing/2014/main" val="4149937395"/>
                  </a:ext>
                </a:extLst>
              </a:tr>
              <a:tr h="11019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TC1.2.2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Wrap Prefab Selection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Last prefab currently selected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Press cycle → Increment index → Modulo operation applied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Prefab selection wraps to first item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</a:rPr>
                        <a:t> Passed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extLst>
                  <a:ext uri="{0D108BD9-81ED-4DB2-BD59-A6C34878D82A}">
                    <a16:rowId xmlns:a16="http://schemas.microsoft.com/office/drawing/2014/main" val="2902676101"/>
                  </a:ext>
                </a:extLst>
              </a:tr>
              <a:tr h="11019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TC1.2.3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Trigger Fade Panel on Cycling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AR session active, fade panel initialized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Press cycle → Update index → Fetch new name → Trigger fade panel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Fade panel displays prefab name with smooth animation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</a:rPr>
                        <a:t> Passed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extLst>
                  <a:ext uri="{0D108BD9-81ED-4DB2-BD59-A6C34878D82A}">
                    <a16:rowId xmlns:a16="http://schemas.microsoft.com/office/drawing/2014/main" val="2239363692"/>
                  </a:ext>
                </a:extLst>
              </a:tr>
              <a:tr h="11019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TC1.3.1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Remove Prefab from Scene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Prefab exists in scene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Trigger delete → Remove object → Update tracking and order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Prefab removed, internal state updated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</a:rPr>
                        <a:t> Passed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2595" marR="32595" marT="0" marB="0"/>
                </a:tc>
                <a:extLst>
                  <a:ext uri="{0D108BD9-81ED-4DB2-BD59-A6C34878D82A}">
                    <a16:rowId xmlns:a16="http://schemas.microsoft.com/office/drawing/2014/main" val="10177525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39221" y="1109316"/>
            <a:ext cx="9559" cy="8058809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5114595" y="2911441"/>
            <a:ext cx="8058809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1099">
                <a:solidFill>
                  <a:srgbClr val="000000"/>
                </a:solidFill>
                <a:latin typeface="Poppins Bold"/>
              </a:rPr>
              <a:t>06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spc="1099">
                <a:solidFill>
                  <a:srgbClr val="000000"/>
                </a:solidFill>
                <a:latin typeface="Poppins Bold"/>
              </a:rPr>
              <a:t>CONCLUSION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991" r="11600"/>
          <a:stretch>
            <a:fillRect/>
          </a:stretch>
        </p:blipFill>
        <p:spPr>
          <a:xfrm>
            <a:off x="-158504" y="5827557"/>
            <a:ext cx="18446504" cy="54698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74552" y="8338235"/>
            <a:ext cx="2096882" cy="163032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Glacial Indifference Bold"/>
              </a:rPr>
              <a:t>29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81075"/>
            <a:ext cx="47679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CONCLUSION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5B6EDAF-91F7-24FF-F854-26BA408D1802}"/>
              </a:ext>
            </a:extLst>
          </p:cNvPr>
          <p:cNvSpPr txBox="1"/>
          <p:nvPr/>
        </p:nvSpPr>
        <p:spPr>
          <a:xfrm>
            <a:off x="863290" y="2199482"/>
            <a:ext cx="15849600" cy="5292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6234" lvl="1">
              <a:lnSpc>
                <a:spcPts val="4619"/>
              </a:lnSpc>
            </a:pPr>
            <a:endParaRPr lang="en-US" sz="3600" spc="65" dirty="0">
              <a:solidFill>
                <a:srgbClr val="4B4B4B"/>
              </a:solidFill>
              <a:latin typeface="Cormorant Garamond Bold"/>
            </a:endParaRPr>
          </a:p>
          <a:p>
            <a:pPr marL="712467" lvl="1" indent="-356233">
              <a:lnSpc>
                <a:spcPts val="4619"/>
              </a:lnSpc>
              <a:buFont typeface="Arial"/>
              <a:buChar char="•"/>
            </a:pPr>
            <a:r>
              <a:rPr lang="en-US" sz="3600" spc="65" dirty="0">
                <a:solidFill>
                  <a:srgbClr val="4B4B4B"/>
                </a:solidFill>
                <a:latin typeface="Cormorant Garamond Bold"/>
              </a:rPr>
              <a:t>The project successfully developed an Augmented Reality (AR) mobile application focused on human femoral fractures.</a:t>
            </a:r>
          </a:p>
          <a:p>
            <a:pPr marL="712467" lvl="1" indent="-356233">
              <a:lnSpc>
                <a:spcPts val="4619"/>
              </a:lnSpc>
              <a:buFont typeface="Arial"/>
              <a:buChar char="•"/>
            </a:pPr>
            <a:endParaRPr lang="en-US" sz="3600" spc="65" dirty="0">
              <a:solidFill>
                <a:srgbClr val="4B4B4B"/>
              </a:solidFill>
              <a:latin typeface="Cormorant Garamond Bold"/>
            </a:endParaRPr>
          </a:p>
          <a:p>
            <a:pPr marL="712467" lvl="1" indent="-356233">
              <a:lnSpc>
                <a:spcPts val="4619"/>
              </a:lnSpc>
              <a:buFont typeface="Arial"/>
              <a:buChar char="•"/>
            </a:pPr>
            <a:r>
              <a:rPr lang="en-US" sz="3600" spc="65" dirty="0">
                <a:solidFill>
                  <a:srgbClr val="4B4B4B"/>
                </a:solidFill>
                <a:latin typeface="Cormorant Garamond Bold"/>
              </a:rPr>
              <a:t>The app addresses the lack of dedicated and accessible educational tools for femur fracture study, especially for medical students and educators.</a:t>
            </a:r>
          </a:p>
          <a:p>
            <a:pPr marL="712467" lvl="1" indent="-356233">
              <a:lnSpc>
                <a:spcPts val="4619"/>
              </a:lnSpc>
              <a:buFont typeface="Arial"/>
              <a:buChar char="•"/>
            </a:pPr>
            <a:endParaRPr lang="en-US" sz="3600" spc="65" dirty="0">
              <a:solidFill>
                <a:srgbClr val="4B4B4B"/>
              </a:solidFill>
              <a:latin typeface="Cormorant Garamond Bold"/>
            </a:endParaRPr>
          </a:p>
          <a:p>
            <a:pPr marL="712467" lvl="1" indent="-356233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3600" spc="65" dirty="0">
                <a:solidFill>
                  <a:srgbClr val="4B4B4B"/>
                </a:solidFill>
                <a:latin typeface="Cormorant Garamond Bold"/>
              </a:rPr>
              <a:t>Overall, the application contributes significantly to medical education, offering a free, accessible, and immersive learning platform.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82805" y="105767"/>
            <a:ext cx="7122389" cy="1007546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pc="208" dirty="0">
                <a:solidFill>
                  <a:srgbClr val="000000"/>
                </a:solidFill>
                <a:latin typeface="Glacial Indifference Bold"/>
              </a:rPr>
              <a:t>30</a:t>
            </a:r>
            <a:endParaRPr lang="en-US" sz="1800" spc="208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47679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POSTER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POSTER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E11EF3-2E6E-4BFF-88BC-9A751DE06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5" y="0"/>
            <a:ext cx="727290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139221" y="-320392"/>
            <a:ext cx="9559" cy="8058809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9991" r="11600"/>
          <a:stretch>
            <a:fillRect/>
          </a:stretch>
        </p:blipFill>
        <p:spPr>
          <a:xfrm>
            <a:off x="-158504" y="5827557"/>
            <a:ext cx="18446504" cy="54698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114595" y="1805617"/>
            <a:ext cx="8058809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1099">
                <a:solidFill>
                  <a:srgbClr val="000000"/>
                </a:solidFill>
                <a:latin typeface="Poppins Bold"/>
              </a:rPr>
              <a:t>01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spc="1099">
                <a:solidFill>
                  <a:srgbClr val="000000"/>
                </a:solidFill>
                <a:latin typeface="Poppins Bold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77679" y="3970967"/>
            <a:ext cx="5332642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44">
                <a:solidFill>
                  <a:srgbClr val="000000"/>
                </a:solidFill>
                <a:latin typeface="Cormorant Garamond Medium Bold"/>
              </a:rPr>
              <a:t>Background Information</a:t>
            </a:r>
          </a:p>
          <a:p>
            <a:pPr algn="ctr">
              <a:lnSpc>
                <a:spcPts val="4199"/>
              </a:lnSpc>
            </a:pPr>
            <a:r>
              <a:rPr lang="en-US" sz="2999" spc="-44">
                <a:solidFill>
                  <a:srgbClr val="000000"/>
                </a:solidFill>
                <a:latin typeface="Cormorant Garamond Medium Bold"/>
              </a:rPr>
              <a:t>Problem Statement</a:t>
            </a:r>
          </a:p>
          <a:p>
            <a:pPr algn="ctr">
              <a:lnSpc>
                <a:spcPts val="4199"/>
              </a:lnSpc>
            </a:pPr>
            <a:r>
              <a:rPr lang="en-US" sz="2999" spc="-44">
                <a:solidFill>
                  <a:srgbClr val="000000"/>
                </a:solidFill>
                <a:latin typeface="Cormorant Garamond Medium Bold"/>
              </a:rPr>
              <a:t>Project Scope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44">
                <a:solidFill>
                  <a:srgbClr val="000000"/>
                </a:solidFill>
                <a:latin typeface="Cormorant Garamond Medium Bold"/>
              </a:rPr>
              <a:t>Project Objectives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78B581D3-1155-2DDC-4C55-8A80DC6F8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86400" y="4000500"/>
            <a:ext cx="7315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7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27940" y="2762340"/>
            <a:ext cx="3899149" cy="47623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81075"/>
            <a:ext cx="532252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 dirty="0">
                <a:solidFill>
                  <a:srgbClr val="000000"/>
                </a:solidFill>
                <a:latin typeface="Glacial Indifference Bold"/>
              </a:rPr>
              <a:t>BACKGROUND INFORMATION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48557" y="9017635"/>
            <a:ext cx="431074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399" spc="162">
                <a:solidFill>
                  <a:srgbClr val="000000"/>
                </a:solidFill>
                <a:latin typeface="Glacial Indifference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Glacial Indifference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4592" y="2456061"/>
            <a:ext cx="4310743" cy="58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1"/>
              </a:lnSpc>
              <a:spcBef>
                <a:spcPct val="0"/>
              </a:spcBef>
            </a:pPr>
            <a:r>
              <a:rPr lang="en-US" sz="3472" spc="69" dirty="0">
                <a:solidFill>
                  <a:srgbClr val="000000"/>
                </a:solidFill>
                <a:latin typeface="Cormorant Garamond Bold"/>
              </a:rPr>
              <a:t>The Femur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8933" y="3440715"/>
            <a:ext cx="9648306" cy="334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4933" lvl="1" indent="-342467">
              <a:lnSpc>
                <a:spcPts val="4441"/>
              </a:lnSpc>
              <a:buFont typeface="Arial"/>
              <a:buChar char="•"/>
            </a:pPr>
            <a:r>
              <a:rPr lang="en-US" sz="3172" spc="63" dirty="0">
                <a:solidFill>
                  <a:srgbClr val="000000"/>
                </a:solidFill>
                <a:latin typeface="Cormorant Garamond Light Bold"/>
              </a:rPr>
              <a:t>The longest, strongest, heaviest bone in human body</a:t>
            </a:r>
          </a:p>
          <a:p>
            <a:pPr marL="684933" lvl="1" indent="-342467">
              <a:lnSpc>
                <a:spcPts val="4441"/>
              </a:lnSpc>
              <a:buFont typeface="Arial"/>
              <a:buChar char="•"/>
            </a:pPr>
            <a:r>
              <a:rPr lang="en-US" sz="3172" spc="63" dirty="0">
                <a:solidFill>
                  <a:srgbClr val="000000"/>
                </a:solidFill>
                <a:latin typeface="Cormorant Garamond Light Bold"/>
              </a:rPr>
              <a:t>Weight-bearing bone</a:t>
            </a:r>
          </a:p>
          <a:p>
            <a:pPr marL="684933" lvl="1" indent="-342467">
              <a:lnSpc>
                <a:spcPts val="4441"/>
              </a:lnSpc>
              <a:buFont typeface="Arial"/>
              <a:buChar char="•"/>
            </a:pPr>
            <a:r>
              <a:rPr lang="en-US" sz="3172" spc="63" dirty="0">
                <a:solidFill>
                  <a:srgbClr val="000000"/>
                </a:solidFill>
                <a:latin typeface="Cormorant Garamond Light"/>
              </a:rPr>
              <a:t>Can resist a force of up to 1800 to 2500 pounds </a:t>
            </a:r>
          </a:p>
          <a:p>
            <a:pPr>
              <a:lnSpc>
                <a:spcPts val="4441"/>
              </a:lnSpc>
            </a:pPr>
            <a:r>
              <a:rPr lang="en-US" sz="3172" spc="63" dirty="0">
                <a:solidFill>
                  <a:srgbClr val="000000"/>
                </a:solidFill>
                <a:latin typeface="Cormorant Garamond Light"/>
              </a:rPr>
              <a:t>       (~816 kg to 1134 kg)</a:t>
            </a:r>
          </a:p>
          <a:p>
            <a:pPr marL="684933" lvl="1" indent="-342467">
              <a:lnSpc>
                <a:spcPts val="4441"/>
              </a:lnSpc>
              <a:buFont typeface="Arial"/>
              <a:buChar char="•"/>
            </a:pPr>
            <a:r>
              <a:rPr lang="en-US" sz="3172" spc="63" dirty="0" err="1">
                <a:solidFill>
                  <a:srgbClr val="000000"/>
                </a:solidFill>
                <a:latin typeface="Cormorant Garamond Light Bold"/>
              </a:rPr>
              <a:t>Stabilise</a:t>
            </a:r>
            <a:r>
              <a:rPr lang="en-US" sz="3172" spc="63" dirty="0">
                <a:solidFill>
                  <a:srgbClr val="000000"/>
                </a:solidFill>
                <a:latin typeface="Cormorant Garamond Light Bold"/>
              </a:rPr>
              <a:t> pace</a:t>
            </a:r>
          </a:p>
          <a:p>
            <a:pPr marL="684933" lvl="1" indent="-342467">
              <a:lnSpc>
                <a:spcPts val="4441"/>
              </a:lnSpc>
              <a:spcBef>
                <a:spcPct val="0"/>
              </a:spcBef>
              <a:buFont typeface="Arial"/>
              <a:buChar char="•"/>
            </a:pPr>
            <a:r>
              <a:rPr lang="en-US" sz="3172" spc="63" dirty="0">
                <a:solidFill>
                  <a:srgbClr val="000000"/>
                </a:solidFill>
                <a:latin typeface="Cormorant Garamond Light"/>
              </a:rPr>
              <a:t>Also known as thigh bone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81075"/>
            <a:ext cx="532252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 dirty="0">
                <a:solidFill>
                  <a:srgbClr val="000000"/>
                </a:solidFill>
                <a:latin typeface="Glacial Indifference Bold"/>
              </a:rPr>
              <a:t>BACKGROUND INFORMATION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48557" y="9017635"/>
            <a:ext cx="431074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399" spc="162">
                <a:solidFill>
                  <a:srgbClr val="000000"/>
                </a:solidFill>
                <a:latin typeface="Glacial Indifference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Glacial Indifference Bold"/>
              </a:rPr>
              <a:t>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1EA162-3638-16E0-B005-1641D2E8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34" y="2007241"/>
            <a:ext cx="16703731" cy="629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7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026" y="3181812"/>
            <a:ext cx="7272924" cy="9527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AutoShape 3"/>
          <p:cNvSpPr/>
          <p:nvPr/>
        </p:nvSpPr>
        <p:spPr>
          <a:xfrm>
            <a:off x="1471026" y="5870810"/>
            <a:ext cx="7268162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AutoShape 4"/>
          <p:cNvSpPr/>
          <p:nvPr/>
        </p:nvSpPr>
        <p:spPr>
          <a:xfrm>
            <a:off x="8743950" y="3171896"/>
            <a:ext cx="9569" cy="269891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1471026" y="3191339"/>
            <a:ext cx="9584" cy="2679471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8790" y="6226882"/>
            <a:ext cx="4323035" cy="25077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0196" y="6226882"/>
            <a:ext cx="2494868" cy="249486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66264" y="3226093"/>
            <a:ext cx="6810156" cy="2590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3603" lvl="1" indent="-221802">
              <a:lnSpc>
                <a:spcPts val="2876"/>
              </a:lnSpc>
              <a:buFont typeface="Arial"/>
              <a:buChar char="•"/>
            </a:pPr>
            <a:r>
              <a:rPr lang="en-US" sz="2300" b="1" spc="-30" dirty="0">
                <a:solidFill>
                  <a:srgbClr val="000000"/>
                </a:solidFill>
                <a:latin typeface="Cormorant Garamond Medium Bold"/>
              </a:rPr>
              <a:t>Causes</a:t>
            </a:r>
          </a:p>
          <a:p>
            <a:pPr marL="887207" lvl="2" indent="-295736">
              <a:lnSpc>
                <a:spcPts val="2876"/>
              </a:lnSpc>
              <a:buFont typeface="Arial"/>
              <a:buChar char="⚬"/>
            </a:pPr>
            <a:r>
              <a:rPr lang="en-US" sz="2300" spc="-30" dirty="0">
                <a:solidFill>
                  <a:srgbClr val="000000"/>
                </a:solidFill>
                <a:latin typeface="Cormorant Garamond Medium"/>
              </a:rPr>
              <a:t>Caused by a high-speed car collision</a:t>
            </a:r>
          </a:p>
          <a:p>
            <a:pPr marL="887207" lvl="2" indent="-295736">
              <a:lnSpc>
                <a:spcPts val="2876"/>
              </a:lnSpc>
              <a:buFont typeface="Arial"/>
              <a:buChar char="⚬"/>
            </a:pPr>
            <a:r>
              <a:rPr lang="en-US" sz="2300" spc="-30" dirty="0">
                <a:solidFill>
                  <a:srgbClr val="000000"/>
                </a:solidFill>
                <a:latin typeface="Cormorant Garamond Medium"/>
              </a:rPr>
              <a:t>Fall from a great height</a:t>
            </a:r>
          </a:p>
          <a:p>
            <a:pPr marL="887207" lvl="2" indent="-295736">
              <a:lnSpc>
                <a:spcPts val="2876"/>
              </a:lnSpc>
              <a:buFont typeface="Arial"/>
              <a:buChar char="⚬"/>
            </a:pPr>
            <a:r>
              <a:rPr lang="en-US" sz="2300" spc="-30" dirty="0">
                <a:solidFill>
                  <a:srgbClr val="000000"/>
                </a:solidFill>
                <a:latin typeface="Cormorant Garamond Medium"/>
              </a:rPr>
              <a:t>Osteopenia and osteoporosis</a:t>
            </a:r>
          </a:p>
          <a:p>
            <a:pPr marL="443603" lvl="1" indent="-221802">
              <a:lnSpc>
                <a:spcPts val="2876"/>
              </a:lnSpc>
              <a:buFont typeface="Arial"/>
              <a:buChar char="•"/>
            </a:pPr>
            <a:r>
              <a:rPr lang="en-US" sz="2300" b="1" spc="-30" dirty="0">
                <a:solidFill>
                  <a:srgbClr val="000000"/>
                </a:solidFill>
                <a:latin typeface="Cormorant Garamond Medium Bold"/>
              </a:rPr>
              <a:t>Treatment</a:t>
            </a:r>
          </a:p>
          <a:p>
            <a:pPr marL="887207" lvl="2" indent="-295736">
              <a:lnSpc>
                <a:spcPts val="2876"/>
              </a:lnSpc>
              <a:buFont typeface="Arial"/>
              <a:buChar char="⚬"/>
            </a:pPr>
            <a:r>
              <a:rPr lang="en-US" sz="2300" spc="-30" dirty="0">
                <a:solidFill>
                  <a:srgbClr val="000000"/>
                </a:solidFill>
                <a:latin typeface="Cormorant Garamond Medium"/>
              </a:rPr>
              <a:t>Open reduction and internal fixation (ORIF)</a:t>
            </a:r>
          </a:p>
          <a:p>
            <a:pPr marL="887207" lvl="2" indent="-295736">
              <a:lnSpc>
                <a:spcPts val="2876"/>
              </a:lnSpc>
              <a:buFont typeface="Arial"/>
              <a:buChar char="⚬"/>
            </a:pPr>
            <a:r>
              <a:rPr lang="en-US" sz="2300" spc="-30" dirty="0">
                <a:solidFill>
                  <a:srgbClr val="000000"/>
                </a:solidFill>
                <a:latin typeface="Cormorant Garamond Medium"/>
              </a:rPr>
              <a:t>Traction and casting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1471026" y="4704348"/>
            <a:ext cx="7268162" cy="9525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96875" y="5143500"/>
            <a:ext cx="7091629" cy="355084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981075"/>
            <a:ext cx="51385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BACKGROUND INFORMATION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399" spc="162">
                <a:solidFill>
                  <a:srgbClr val="000000"/>
                </a:solidFill>
                <a:latin typeface="Glacial Indifference 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  <a:spcBef>
                <a:spcPct val="0"/>
              </a:spcBef>
            </a:pPr>
            <a:r>
              <a:rPr lang="en-US" sz="1799" spc="208" dirty="0">
                <a:solidFill>
                  <a:srgbClr val="000000"/>
                </a:solidFill>
                <a:latin typeface="Glacial Indifference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1026" y="2275087"/>
            <a:ext cx="4648004" cy="58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1"/>
              </a:lnSpc>
              <a:spcBef>
                <a:spcPct val="0"/>
              </a:spcBef>
            </a:pPr>
            <a:r>
              <a:rPr lang="en-US" sz="3472" spc="69" dirty="0">
                <a:solidFill>
                  <a:srgbClr val="000000"/>
                </a:solidFill>
                <a:latin typeface="Cormorant Garamond Bold Bold"/>
              </a:rPr>
              <a:t>Femoral Shaft Fractures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CB01270-CCB4-1743-BC91-38B308E2D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501120"/>
              </p:ext>
            </p:extLst>
          </p:nvPr>
        </p:nvGraphicFramePr>
        <p:xfrm>
          <a:off x="9377233" y="3233307"/>
          <a:ext cx="7530915" cy="148056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13738">
                  <a:extLst>
                    <a:ext uri="{9D8B030D-6E8A-4147-A177-3AD203B41FA5}">
                      <a16:colId xmlns:a16="http://schemas.microsoft.com/office/drawing/2014/main" val="593968306"/>
                    </a:ext>
                  </a:extLst>
                </a:gridCol>
                <a:gridCol w="1641260">
                  <a:extLst>
                    <a:ext uri="{9D8B030D-6E8A-4147-A177-3AD203B41FA5}">
                      <a16:colId xmlns:a16="http://schemas.microsoft.com/office/drawing/2014/main" val="3864902694"/>
                    </a:ext>
                  </a:extLst>
                </a:gridCol>
                <a:gridCol w="2008002">
                  <a:extLst>
                    <a:ext uri="{9D8B030D-6E8A-4147-A177-3AD203B41FA5}">
                      <a16:colId xmlns:a16="http://schemas.microsoft.com/office/drawing/2014/main" val="1348256469"/>
                    </a:ext>
                  </a:extLst>
                </a:gridCol>
                <a:gridCol w="2067915">
                  <a:extLst>
                    <a:ext uri="{9D8B030D-6E8A-4147-A177-3AD203B41FA5}">
                      <a16:colId xmlns:a16="http://schemas.microsoft.com/office/drawing/2014/main" val="36602353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ormorant Garamond Medium" panose="02010600030101010101" charset="0"/>
                        </a:rPr>
                        <a:t> </a:t>
                      </a:r>
                      <a:endParaRPr lang="en-MY" sz="2300" dirty="0">
                        <a:effectLst/>
                        <a:latin typeface="Cormorant Garamond Medium" panose="02010600030101010101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ormorant Garamond Medium" panose="02010600030101010101" charset="0"/>
                        </a:rPr>
                        <a:t>Normal</a:t>
                      </a:r>
                      <a:endParaRPr lang="en-MY" sz="2300" dirty="0">
                        <a:effectLst/>
                        <a:latin typeface="Cormorant Garamond Medium" panose="02010600030101010101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ormorant Garamond Medium" panose="02010600030101010101" charset="0"/>
                        </a:rPr>
                        <a:t>Osteopenia</a:t>
                      </a:r>
                      <a:endParaRPr lang="en-MY" sz="2300" dirty="0">
                        <a:effectLst/>
                        <a:latin typeface="Cormorant Garamond Medium" panose="02010600030101010101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ormorant Garamond Medium" panose="02010600030101010101" charset="0"/>
                        </a:rPr>
                        <a:t>Osteoporosis</a:t>
                      </a:r>
                      <a:endParaRPr lang="en-MY" sz="2300" dirty="0">
                        <a:effectLst/>
                        <a:latin typeface="Cormorant Garamond Medium" panose="02010600030101010101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3868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ormorant Garamond Medium" panose="02010600030101010101" charset="0"/>
                        </a:rPr>
                        <a:t>T score</a:t>
                      </a:r>
                      <a:endParaRPr lang="en-MY" sz="2300" dirty="0">
                        <a:effectLst/>
                        <a:latin typeface="Cormorant Garamond Medium" panose="02010600030101010101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ormorant Garamond Medium" panose="02010600030101010101" charset="0"/>
                        </a:rPr>
                        <a:t>(Bone density)</a:t>
                      </a:r>
                      <a:endParaRPr lang="en-MY" sz="2300" dirty="0">
                        <a:effectLst/>
                        <a:latin typeface="Cormorant Garamond Medium" panose="02010600030101010101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ormorant Garamond Medium" panose="02010600030101010101" charset="0"/>
                        </a:rPr>
                        <a:t>+1 to -1</a:t>
                      </a:r>
                      <a:endParaRPr lang="en-MY" sz="2300" dirty="0">
                        <a:effectLst/>
                        <a:latin typeface="Cormorant Garamond Medium" panose="02010600030101010101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ormorant Garamond Medium" panose="02010600030101010101" charset="0"/>
                        </a:rPr>
                        <a:t>-1 to -2.5</a:t>
                      </a:r>
                      <a:endParaRPr lang="en-MY" sz="2300" dirty="0">
                        <a:effectLst/>
                        <a:latin typeface="Cormorant Garamond Medium" panose="02010600030101010101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Cormorant Garamond Medium" panose="02010600030101010101" charset="0"/>
                        </a:rPr>
                        <a:t>-2.5 and lower</a:t>
                      </a:r>
                      <a:endParaRPr lang="en-MY" sz="2300" dirty="0">
                        <a:effectLst/>
                        <a:latin typeface="Cormorant Garamond Medium" panose="02010600030101010101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31398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04431" y="1767105"/>
            <a:ext cx="10879138" cy="67527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81075"/>
            <a:ext cx="51385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BACKGROUND INFORMATION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59"/>
              </a:lnSpc>
              <a:spcBef>
                <a:spcPct val="0"/>
              </a:spcBef>
            </a:pPr>
            <a:r>
              <a:rPr lang="en-US" sz="1399" spc="162">
                <a:solidFill>
                  <a:srgbClr val="000000"/>
                </a:solidFill>
                <a:latin typeface="Glacial Indifference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  <a:spcBef>
                <a:spcPct val="0"/>
              </a:spcBef>
            </a:pPr>
            <a:r>
              <a:rPr lang="en-US" sz="1799" spc="208" dirty="0">
                <a:solidFill>
                  <a:srgbClr val="000000"/>
                </a:solidFill>
                <a:latin typeface="Glacial Indifference Bold"/>
              </a:rPr>
              <a:t>08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E16C1F-939A-BDEA-6F08-292D771FF6CE}"/>
              </a:ext>
            </a:extLst>
          </p:cNvPr>
          <p:cNvSpPr/>
          <p:nvPr/>
        </p:nvSpPr>
        <p:spPr>
          <a:xfrm>
            <a:off x="3909616" y="2857500"/>
            <a:ext cx="1371600" cy="5537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6565B-0C53-8864-66EB-937588AF28EC}"/>
              </a:ext>
            </a:extLst>
          </p:cNvPr>
          <p:cNvSpPr/>
          <p:nvPr/>
        </p:nvSpPr>
        <p:spPr>
          <a:xfrm>
            <a:off x="6705600" y="2857499"/>
            <a:ext cx="4527803" cy="5537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96603-D253-D8DB-21F9-3D091CA26648}"/>
              </a:ext>
            </a:extLst>
          </p:cNvPr>
          <p:cNvSpPr/>
          <p:nvPr/>
        </p:nvSpPr>
        <p:spPr>
          <a:xfrm>
            <a:off x="12810167" y="2857499"/>
            <a:ext cx="1600777" cy="5537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81075"/>
            <a:ext cx="51385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BACKGROUND INFORMATION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Glacial Indifference Bold"/>
              </a:rPr>
              <a:t>09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3888" y="3465171"/>
            <a:ext cx="6205798" cy="58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8"/>
              </a:lnSpc>
            </a:pPr>
            <a:r>
              <a:rPr lang="en-US" sz="3470" spc="-52" dirty="0">
                <a:solidFill>
                  <a:srgbClr val="000000"/>
                </a:solidFill>
                <a:latin typeface="Cormorant Garamond Medium Bold"/>
              </a:rPr>
              <a:t>3D interactive atlas for human femur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3888" y="4526515"/>
            <a:ext cx="6205797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4183" lvl="1" indent="-227091">
              <a:lnSpc>
                <a:spcPts val="2945"/>
              </a:lnSpc>
              <a:buFont typeface="Arial"/>
              <a:buChar char="•"/>
            </a:pPr>
            <a:r>
              <a:rPr lang="en-US" sz="2500" spc="-31" dirty="0">
                <a:solidFill>
                  <a:srgbClr val="000000"/>
                </a:solidFill>
                <a:latin typeface="Cormorant Garamond Medium"/>
              </a:rPr>
              <a:t>Commonly used in multidisciplinary research for the purpose of experimental and computer simulation (Mohd </a:t>
            </a:r>
            <a:r>
              <a:rPr lang="en-US" sz="2500" spc="-31" dirty="0" err="1">
                <a:solidFill>
                  <a:srgbClr val="000000"/>
                </a:solidFill>
                <a:latin typeface="Cormorant Garamond Medium"/>
              </a:rPr>
              <a:t>Aspar</a:t>
            </a:r>
            <a:r>
              <a:rPr lang="en-US" sz="2500" spc="-31" dirty="0">
                <a:solidFill>
                  <a:srgbClr val="000000"/>
                </a:solidFill>
                <a:latin typeface="Cormorant Garamond Medium"/>
              </a:rPr>
              <a:t>, 2017)</a:t>
            </a:r>
          </a:p>
          <a:p>
            <a:pPr marL="227092" lvl="1">
              <a:lnSpc>
                <a:spcPts val="2945"/>
              </a:lnSpc>
            </a:pPr>
            <a:endParaRPr lang="en-US" sz="2500" spc="-31" dirty="0">
              <a:solidFill>
                <a:srgbClr val="000000"/>
              </a:solidFill>
              <a:latin typeface="Cormorant Garamond Medium"/>
            </a:endParaRPr>
          </a:p>
          <a:p>
            <a:pPr marL="454183" lvl="1" indent="-227091">
              <a:lnSpc>
                <a:spcPts val="2945"/>
              </a:lnSpc>
              <a:buFont typeface="Arial"/>
              <a:buChar char="•"/>
            </a:pPr>
            <a:r>
              <a:rPr lang="en-US" sz="2500" spc="-31" dirty="0">
                <a:solidFill>
                  <a:srgbClr val="000000"/>
                </a:solidFill>
                <a:latin typeface="Cormorant Garamond Medium"/>
              </a:rPr>
              <a:t>To have a better visualization for the structure of human femur</a:t>
            </a:r>
          </a:p>
          <a:p>
            <a:pPr marL="227092" lvl="1">
              <a:lnSpc>
                <a:spcPts val="2945"/>
              </a:lnSpc>
            </a:pPr>
            <a:endParaRPr lang="en-US" sz="2500" spc="-31" dirty="0">
              <a:solidFill>
                <a:srgbClr val="000000"/>
              </a:solidFill>
              <a:latin typeface="Cormorant Garamond Medium"/>
            </a:endParaRPr>
          </a:p>
          <a:p>
            <a:pPr marL="454183" lvl="1" indent="-227091">
              <a:lnSpc>
                <a:spcPts val="2945"/>
              </a:lnSpc>
              <a:buFont typeface="Arial"/>
              <a:buChar char="•"/>
            </a:pPr>
            <a:r>
              <a:rPr lang="en-US" sz="2500" spc="-31" dirty="0">
                <a:solidFill>
                  <a:srgbClr val="000000"/>
                </a:solidFill>
                <a:latin typeface="Cormorant Garamond Medium"/>
              </a:rPr>
              <a:t>Improve understanding</a:t>
            </a:r>
          </a:p>
        </p:txBody>
      </p:sp>
      <p:pic>
        <p:nvPicPr>
          <p:cNvPr id="1026" name="Picture 2" descr="Neck of femur fracture | Radiology Reference Article | Radiopaedia.org">
            <a:extLst>
              <a:ext uri="{FF2B5EF4-FFF2-40B4-BE49-F238E27FC236}">
                <a16:creationId xmlns:a16="http://schemas.microsoft.com/office/drawing/2014/main" id="{E619C855-CAB2-4ED6-830D-982320E84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71755"/>
            <a:ext cx="7945255" cy="636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87E7378F-C6CD-4E59-8FF0-1C169E39CB0C}"/>
              </a:ext>
            </a:extLst>
          </p:cNvPr>
          <p:cNvSpPr txBox="1"/>
          <p:nvPr/>
        </p:nvSpPr>
        <p:spPr>
          <a:xfrm>
            <a:off x="10820400" y="4849462"/>
            <a:ext cx="4648004" cy="122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1"/>
              </a:lnSpc>
              <a:spcBef>
                <a:spcPct val="0"/>
              </a:spcBef>
            </a:pPr>
            <a:r>
              <a:rPr lang="en-US" sz="3472" spc="69" dirty="0">
                <a:solidFill>
                  <a:srgbClr val="000000"/>
                </a:solidFill>
                <a:latin typeface="Cormorant Garamond Bold Bold"/>
              </a:rPr>
              <a:t>Neck Of Femur Fractures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4277" y="8460566"/>
            <a:ext cx="2032442" cy="15954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28700" y="981075"/>
            <a:ext cx="43107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289">
                <a:solidFill>
                  <a:srgbClr val="000000"/>
                </a:solidFill>
                <a:latin typeface="Glacial Indifference Bold"/>
              </a:rPr>
              <a:t>PROBLEM STATEMENT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48557" y="9019921"/>
            <a:ext cx="4310743" cy="23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62">
                <a:solidFill>
                  <a:srgbClr val="000000"/>
                </a:solidFill>
                <a:latin typeface="Glacial Indifference Bold"/>
              </a:rPr>
              <a:t>INTRODUCTION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166480" y="990600"/>
            <a:ext cx="1092820" cy="29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pc="208" dirty="0">
                <a:solidFill>
                  <a:srgbClr val="000000"/>
                </a:solidFill>
                <a:latin typeface="Glacial Indifference Bold"/>
              </a:rPr>
              <a:t>10</a:t>
            </a:r>
            <a:endParaRPr lang="en-US" sz="1800" spc="208" dirty="0">
              <a:solidFill>
                <a:srgbClr val="000000"/>
              </a:solidFill>
              <a:latin typeface="Glacial Indifference Bold"/>
            </a:endParaRPr>
          </a:p>
        </p:txBody>
      </p:sp>
      <p:grpSp>
        <p:nvGrpSpPr>
          <p:cNvPr id="27" name="Group 2">
            <a:extLst>
              <a:ext uri="{FF2B5EF4-FFF2-40B4-BE49-F238E27FC236}">
                <a16:creationId xmlns:a16="http://schemas.microsoft.com/office/drawing/2014/main" id="{23958E1F-0A5E-DFA4-A7F9-303F652FC3ED}"/>
              </a:ext>
            </a:extLst>
          </p:cNvPr>
          <p:cNvGrpSpPr/>
          <p:nvPr/>
        </p:nvGrpSpPr>
        <p:grpSpPr>
          <a:xfrm>
            <a:off x="7350630" y="3106554"/>
            <a:ext cx="3547973" cy="4780145"/>
            <a:chOff x="0" y="0"/>
            <a:chExt cx="934446" cy="1116375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4E895497-D12E-F29A-68E5-4BFD615E5E31}"/>
                </a:ext>
              </a:extLst>
            </p:cNvPr>
            <p:cNvSpPr/>
            <p:nvPr/>
          </p:nvSpPr>
          <p:spPr>
            <a:xfrm>
              <a:off x="0" y="0"/>
              <a:ext cx="934446" cy="1116375"/>
            </a:xfrm>
            <a:custGeom>
              <a:avLst/>
              <a:gdLst/>
              <a:ahLst/>
              <a:cxnLst/>
              <a:rect l="l" t="t" r="r" b="b"/>
              <a:pathLst>
                <a:path w="934446" h="111637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05089"/>
                  </a:lnTo>
                  <a:cubicBezTo>
                    <a:pt x="934446" y="1034604"/>
                    <a:pt x="922721" y="1062910"/>
                    <a:pt x="901851" y="1083780"/>
                  </a:cubicBezTo>
                  <a:cubicBezTo>
                    <a:pt x="880981" y="1104650"/>
                    <a:pt x="852675" y="1116375"/>
                    <a:pt x="823160" y="1116375"/>
                  </a:cubicBezTo>
                  <a:lnTo>
                    <a:pt x="111285" y="1116375"/>
                  </a:lnTo>
                  <a:cubicBezTo>
                    <a:pt x="81771" y="1116375"/>
                    <a:pt x="53465" y="1104650"/>
                    <a:pt x="32595" y="1083780"/>
                  </a:cubicBezTo>
                  <a:cubicBezTo>
                    <a:pt x="11725" y="1062910"/>
                    <a:pt x="0" y="1034604"/>
                    <a:pt x="0" y="1005089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5B00E350-936A-83AC-53A4-7785DB7C8E3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0" name="Group 5">
            <a:extLst>
              <a:ext uri="{FF2B5EF4-FFF2-40B4-BE49-F238E27FC236}">
                <a16:creationId xmlns:a16="http://schemas.microsoft.com/office/drawing/2014/main" id="{CA39C163-1B5D-819A-8E28-97CA9E9282A8}"/>
              </a:ext>
            </a:extLst>
          </p:cNvPr>
          <p:cNvGrpSpPr/>
          <p:nvPr/>
        </p:nvGrpSpPr>
        <p:grpSpPr>
          <a:xfrm>
            <a:off x="7430387" y="3121666"/>
            <a:ext cx="3388460" cy="3862354"/>
            <a:chOff x="0" y="-219075"/>
            <a:chExt cx="4517947" cy="5149805"/>
          </a:xfrm>
        </p:grpSpPr>
        <p:sp>
          <p:nvSpPr>
            <p:cNvPr id="31" name="AutoShape 6">
              <a:extLst>
                <a:ext uri="{FF2B5EF4-FFF2-40B4-BE49-F238E27FC236}">
                  <a16:creationId xmlns:a16="http://schemas.microsoft.com/office/drawing/2014/main" id="{CDF35E79-CA55-FE82-59B3-EB0DE27CE6FA}"/>
                </a:ext>
              </a:extLst>
            </p:cNvPr>
            <p:cNvSpPr/>
            <p:nvPr/>
          </p:nvSpPr>
          <p:spPr>
            <a:xfrm>
              <a:off x="1920720" y="2361898"/>
              <a:ext cx="676507" cy="127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C76E4F39-E679-4ADB-35B5-2F49590C97B2}"/>
                </a:ext>
              </a:extLst>
            </p:cNvPr>
            <p:cNvSpPr txBox="1"/>
            <p:nvPr/>
          </p:nvSpPr>
          <p:spPr>
            <a:xfrm>
              <a:off x="0" y="2959421"/>
              <a:ext cx="4517947" cy="1971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300" spc="41" dirty="0">
                  <a:latin typeface="Cormorant Garamond Bold"/>
                </a:rPr>
                <a:t>Existing platforms cover general anatomy but lack detailed, fracture-specific educational content.</a:t>
              </a:r>
              <a:endParaRPr lang="en-US" sz="2300" i="1" spc="-29" dirty="0">
                <a:latin typeface="Cormorant Garamond Bold" panose="02010600030101010101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8066757F-D0C5-F46D-DA8E-9C3B6FA17037}"/>
                </a:ext>
              </a:extLst>
            </p:cNvPr>
            <p:cNvSpPr txBox="1"/>
            <p:nvPr/>
          </p:nvSpPr>
          <p:spPr>
            <a:xfrm>
              <a:off x="456871" y="-219075"/>
              <a:ext cx="3604204" cy="2450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0"/>
                </a:lnSpc>
                <a:spcBef>
                  <a:spcPct val="0"/>
                </a:spcBef>
              </a:pPr>
              <a:r>
                <a:rPr lang="en-US" sz="11000" spc="1276">
                  <a:solidFill>
                    <a:srgbClr val="8C52FF">
                      <a:alpha val="49804"/>
                    </a:srgbClr>
                  </a:solidFill>
                  <a:latin typeface="Glacial Indifference Bold"/>
                </a:rPr>
                <a:t>02</a:t>
              </a:r>
            </a:p>
          </p:txBody>
        </p:sp>
      </p:grpSp>
      <p:grpSp>
        <p:nvGrpSpPr>
          <p:cNvPr id="34" name="Group 9">
            <a:extLst>
              <a:ext uri="{FF2B5EF4-FFF2-40B4-BE49-F238E27FC236}">
                <a16:creationId xmlns:a16="http://schemas.microsoft.com/office/drawing/2014/main" id="{CE931989-783E-BC57-0CBD-F54FFDF63344}"/>
              </a:ext>
            </a:extLst>
          </p:cNvPr>
          <p:cNvGrpSpPr/>
          <p:nvPr/>
        </p:nvGrpSpPr>
        <p:grpSpPr>
          <a:xfrm>
            <a:off x="1772087" y="3106555"/>
            <a:ext cx="3547973" cy="4780144"/>
            <a:chOff x="0" y="0"/>
            <a:chExt cx="934446" cy="1116375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354F1C78-0C02-DC11-AF8A-3535F1C06F2D}"/>
                </a:ext>
              </a:extLst>
            </p:cNvPr>
            <p:cNvSpPr/>
            <p:nvPr/>
          </p:nvSpPr>
          <p:spPr>
            <a:xfrm>
              <a:off x="0" y="0"/>
              <a:ext cx="934446" cy="1116375"/>
            </a:xfrm>
            <a:custGeom>
              <a:avLst/>
              <a:gdLst/>
              <a:ahLst/>
              <a:cxnLst/>
              <a:rect l="l" t="t" r="r" b="b"/>
              <a:pathLst>
                <a:path w="934446" h="111637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05089"/>
                  </a:lnTo>
                  <a:cubicBezTo>
                    <a:pt x="934446" y="1034604"/>
                    <a:pt x="922721" y="1062910"/>
                    <a:pt x="901851" y="1083780"/>
                  </a:cubicBezTo>
                  <a:cubicBezTo>
                    <a:pt x="880981" y="1104650"/>
                    <a:pt x="852675" y="1116375"/>
                    <a:pt x="823160" y="1116375"/>
                  </a:cubicBezTo>
                  <a:lnTo>
                    <a:pt x="111285" y="1116375"/>
                  </a:lnTo>
                  <a:cubicBezTo>
                    <a:pt x="81771" y="1116375"/>
                    <a:pt x="53465" y="1104650"/>
                    <a:pt x="32595" y="1083780"/>
                  </a:cubicBezTo>
                  <a:cubicBezTo>
                    <a:pt x="11725" y="1062910"/>
                    <a:pt x="0" y="1034604"/>
                    <a:pt x="0" y="1005089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07AFFB9D-62D1-281C-FB1B-731901EED8BA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7" name="Group 12">
            <a:extLst>
              <a:ext uri="{FF2B5EF4-FFF2-40B4-BE49-F238E27FC236}">
                <a16:creationId xmlns:a16="http://schemas.microsoft.com/office/drawing/2014/main" id="{F2002D64-C535-234A-9540-923742013F84}"/>
              </a:ext>
            </a:extLst>
          </p:cNvPr>
          <p:cNvGrpSpPr/>
          <p:nvPr/>
        </p:nvGrpSpPr>
        <p:grpSpPr>
          <a:xfrm>
            <a:off x="1813955" y="3150241"/>
            <a:ext cx="3388460" cy="3862353"/>
            <a:chOff x="0" y="-219075"/>
            <a:chExt cx="4517947" cy="5149804"/>
          </a:xfrm>
        </p:grpSpPr>
        <p:sp>
          <p:nvSpPr>
            <p:cNvPr id="38" name="AutoShape 13">
              <a:extLst>
                <a:ext uri="{FF2B5EF4-FFF2-40B4-BE49-F238E27FC236}">
                  <a16:creationId xmlns:a16="http://schemas.microsoft.com/office/drawing/2014/main" id="{D0952521-5164-A399-2A04-3B403AE5C750}"/>
                </a:ext>
              </a:extLst>
            </p:cNvPr>
            <p:cNvSpPr/>
            <p:nvPr/>
          </p:nvSpPr>
          <p:spPr>
            <a:xfrm>
              <a:off x="1920720" y="2361898"/>
              <a:ext cx="676507" cy="127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39" name="TextBox 14">
              <a:extLst>
                <a:ext uri="{FF2B5EF4-FFF2-40B4-BE49-F238E27FC236}">
                  <a16:creationId xmlns:a16="http://schemas.microsoft.com/office/drawing/2014/main" id="{3F1D95A4-54EF-2FB2-D251-CA19B50E4DCB}"/>
                </a:ext>
              </a:extLst>
            </p:cNvPr>
            <p:cNvSpPr txBox="1"/>
            <p:nvPr/>
          </p:nvSpPr>
          <p:spPr>
            <a:xfrm>
              <a:off x="0" y="2959420"/>
              <a:ext cx="4517947" cy="1971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300" spc="41" dirty="0">
                  <a:latin typeface="Cormorant Garamond Bold Bold"/>
                </a:rPr>
                <a:t>There is no independent learning platform for human femoral shaft fractures</a:t>
              </a:r>
            </a:p>
          </p:txBody>
        </p:sp>
        <p:sp>
          <p:nvSpPr>
            <p:cNvPr id="40" name="TextBox 15">
              <a:extLst>
                <a:ext uri="{FF2B5EF4-FFF2-40B4-BE49-F238E27FC236}">
                  <a16:creationId xmlns:a16="http://schemas.microsoft.com/office/drawing/2014/main" id="{EE71351E-87D0-19C2-2EBA-09EDCBEDF6A7}"/>
                </a:ext>
              </a:extLst>
            </p:cNvPr>
            <p:cNvSpPr txBox="1"/>
            <p:nvPr/>
          </p:nvSpPr>
          <p:spPr>
            <a:xfrm>
              <a:off x="456871" y="-219075"/>
              <a:ext cx="3604204" cy="2450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0"/>
                </a:lnSpc>
                <a:spcBef>
                  <a:spcPct val="0"/>
                </a:spcBef>
              </a:pPr>
              <a:r>
                <a:rPr lang="en-US" sz="11000" spc="1276">
                  <a:solidFill>
                    <a:srgbClr val="8C52FF">
                      <a:alpha val="49804"/>
                    </a:srgbClr>
                  </a:solidFill>
                  <a:latin typeface="Glacial Indifference Bold"/>
                </a:rPr>
                <a:t>01</a:t>
              </a:r>
            </a:p>
          </p:txBody>
        </p:sp>
      </p:grpSp>
      <p:grpSp>
        <p:nvGrpSpPr>
          <p:cNvPr id="41" name="Group 16">
            <a:extLst>
              <a:ext uri="{FF2B5EF4-FFF2-40B4-BE49-F238E27FC236}">
                <a16:creationId xmlns:a16="http://schemas.microsoft.com/office/drawing/2014/main" id="{0057C331-D9B6-D066-96AC-9D549E927508}"/>
              </a:ext>
            </a:extLst>
          </p:cNvPr>
          <p:cNvGrpSpPr/>
          <p:nvPr/>
        </p:nvGrpSpPr>
        <p:grpSpPr>
          <a:xfrm>
            <a:off x="12967940" y="3106555"/>
            <a:ext cx="3547973" cy="4780144"/>
            <a:chOff x="0" y="0"/>
            <a:chExt cx="934446" cy="1116375"/>
          </a:xfrm>
        </p:grpSpPr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D6C8B9B8-EBC8-B7F7-5206-33818751108E}"/>
                </a:ext>
              </a:extLst>
            </p:cNvPr>
            <p:cNvSpPr/>
            <p:nvPr/>
          </p:nvSpPr>
          <p:spPr>
            <a:xfrm>
              <a:off x="0" y="0"/>
              <a:ext cx="934446" cy="1116375"/>
            </a:xfrm>
            <a:custGeom>
              <a:avLst/>
              <a:gdLst/>
              <a:ahLst/>
              <a:cxnLst/>
              <a:rect l="l" t="t" r="r" b="b"/>
              <a:pathLst>
                <a:path w="934446" h="1116375">
                  <a:moveTo>
                    <a:pt x="111285" y="0"/>
                  </a:moveTo>
                  <a:lnTo>
                    <a:pt x="823160" y="0"/>
                  </a:lnTo>
                  <a:cubicBezTo>
                    <a:pt x="852675" y="0"/>
                    <a:pt x="880981" y="11725"/>
                    <a:pt x="901851" y="32595"/>
                  </a:cubicBezTo>
                  <a:cubicBezTo>
                    <a:pt x="922721" y="53465"/>
                    <a:pt x="934446" y="81771"/>
                    <a:pt x="934446" y="111285"/>
                  </a:cubicBezTo>
                  <a:lnTo>
                    <a:pt x="934446" y="1005089"/>
                  </a:lnTo>
                  <a:cubicBezTo>
                    <a:pt x="934446" y="1034604"/>
                    <a:pt x="922721" y="1062910"/>
                    <a:pt x="901851" y="1083780"/>
                  </a:cubicBezTo>
                  <a:cubicBezTo>
                    <a:pt x="880981" y="1104650"/>
                    <a:pt x="852675" y="1116375"/>
                    <a:pt x="823160" y="1116375"/>
                  </a:cubicBezTo>
                  <a:lnTo>
                    <a:pt x="111285" y="1116375"/>
                  </a:lnTo>
                  <a:cubicBezTo>
                    <a:pt x="81771" y="1116375"/>
                    <a:pt x="53465" y="1104650"/>
                    <a:pt x="32595" y="1083780"/>
                  </a:cubicBezTo>
                  <a:cubicBezTo>
                    <a:pt x="11725" y="1062910"/>
                    <a:pt x="0" y="1034604"/>
                    <a:pt x="0" y="1005089"/>
                  </a:cubicBezTo>
                  <a:lnTo>
                    <a:pt x="0" y="111285"/>
                  </a:lnTo>
                  <a:cubicBezTo>
                    <a:pt x="0" y="81771"/>
                    <a:pt x="11725" y="53465"/>
                    <a:pt x="32595" y="32595"/>
                  </a:cubicBezTo>
                  <a:cubicBezTo>
                    <a:pt x="53465" y="11725"/>
                    <a:pt x="81771" y="0"/>
                    <a:pt x="111285" y="0"/>
                  </a:cubicBezTo>
                  <a:close/>
                </a:path>
              </a:pathLst>
            </a:custGeom>
            <a:solidFill>
              <a:srgbClr val="E0DBDA">
                <a:alpha val="60000"/>
              </a:srgbClr>
            </a:solidFill>
          </p:spPr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C0F1DA61-78B8-69AC-444D-40C708FD790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4" name="Group 19">
            <a:extLst>
              <a:ext uri="{FF2B5EF4-FFF2-40B4-BE49-F238E27FC236}">
                <a16:creationId xmlns:a16="http://schemas.microsoft.com/office/drawing/2014/main" id="{199EC67B-B636-22F5-3AAB-5EEFB3555C7B}"/>
              </a:ext>
            </a:extLst>
          </p:cNvPr>
          <p:cNvGrpSpPr/>
          <p:nvPr/>
        </p:nvGrpSpPr>
        <p:grpSpPr>
          <a:xfrm>
            <a:off x="13047697" y="3209868"/>
            <a:ext cx="3388460" cy="3862353"/>
            <a:chOff x="0" y="-219075"/>
            <a:chExt cx="4517947" cy="5149805"/>
          </a:xfrm>
        </p:grpSpPr>
        <p:sp>
          <p:nvSpPr>
            <p:cNvPr id="45" name="AutoShape 20">
              <a:extLst>
                <a:ext uri="{FF2B5EF4-FFF2-40B4-BE49-F238E27FC236}">
                  <a16:creationId xmlns:a16="http://schemas.microsoft.com/office/drawing/2014/main" id="{B4EEA734-E8A9-AC14-22EA-97623C8ABBA2}"/>
                </a:ext>
              </a:extLst>
            </p:cNvPr>
            <p:cNvSpPr/>
            <p:nvPr/>
          </p:nvSpPr>
          <p:spPr>
            <a:xfrm>
              <a:off x="1920720" y="2361898"/>
              <a:ext cx="676507" cy="127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46" name="TextBox 21">
              <a:extLst>
                <a:ext uri="{FF2B5EF4-FFF2-40B4-BE49-F238E27FC236}">
                  <a16:creationId xmlns:a16="http://schemas.microsoft.com/office/drawing/2014/main" id="{A2D460C9-CECE-E379-B1E2-57D474667F90}"/>
                </a:ext>
              </a:extLst>
            </p:cNvPr>
            <p:cNvSpPr txBox="1"/>
            <p:nvPr/>
          </p:nvSpPr>
          <p:spPr>
            <a:xfrm>
              <a:off x="0" y="2959420"/>
              <a:ext cx="4517947" cy="1971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300" spc="42" dirty="0">
                  <a:latin typeface="Cormorant Garamond Bold"/>
                </a:rPr>
                <a:t>Current resources are often costly, non-mobile, or not tailored for femur-specific learning.</a:t>
              </a:r>
            </a:p>
          </p:txBody>
        </p:sp>
        <p:sp>
          <p:nvSpPr>
            <p:cNvPr id="47" name="TextBox 22">
              <a:extLst>
                <a:ext uri="{FF2B5EF4-FFF2-40B4-BE49-F238E27FC236}">
                  <a16:creationId xmlns:a16="http://schemas.microsoft.com/office/drawing/2014/main" id="{41AFD407-D36B-2377-4B1B-7C07FFEC7901}"/>
                </a:ext>
              </a:extLst>
            </p:cNvPr>
            <p:cNvSpPr txBox="1"/>
            <p:nvPr/>
          </p:nvSpPr>
          <p:spPr>
            <a:xfrm>
              <a:off x="456871" y="-219075"/>
              <a:ext cx="3604204" cy="2450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0"/>
                </a:lnSpc>
                <a:spcBef>
                  <a:spcPct val="0"/>
                </a:spcBef>
              </a:pPr>
              <a:r>
                <a:rPr lang="en-US" sz="11000" spc="1276">
                  <a:solidFill>
                    <a:srgbClr val="8C52FF">
                      <a:alpha val="49804"/>
                    </a:srgbClr>
                  </a:solidFill>
                  <a:latin typeface="Glacial Indifference Bold"/>
                </a:rPr>
                <a:t>03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1539</Words>
  <Application>Microsoft Office PowerPoint</Application>
  <PresentationFormat>Custom</PresentationFormat>
  <Paragraphs>364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Cormorant Garamond Light Bold</vt:lpstr>
      <vt:lpstr>Glacial Indifference Bold</vt:lpstr>
      <vt:lpstr>Poppins Bold</vt:lpstr>
      <vt:lpstr>Cormorant Garamond Medium Bold</vt:lpstr>
      <vt:lpstr>Symbol</vt:lpstr>
      <vt:lpstr>Cormorant Garamond Bold Bold</vt:lpstr>
      <vt:lpstr>Cormorant Garamond Bold</vt:lpstr>
      <vt:lpstr>Calibri</vt:lpstr>
      <vt:lpstr>Cormorant Garamond Light</vt:lpstr>
      <vt:lpstr>Cormorant Garamond Medium</vt:lpstr>
      <vt:lpstr>Poppins Bold Bold</vt:lpstr>
      <vt:lpstr>Glacial Indifference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Black Minimalist Modelling Portfolio Video Presentation</dc:title>
  <dc:creator>Lam Xin Mi</dc:creator>
  <cp:lastModifiedBy>CALVIN PHONG DAO JIE</cp:lastModifiedBy>
  <cp:revision>29</cp:revision>
  <dcterms:created xsi:type="dcterms:W3CDTF">2006-08-16T00:00:00Z</dcterms:created>
  <dcterms:modified xsi:type="dcterms:W3CDTF">2025-05-14T17:57:09Z</dcterms:modified>
  <dc:identifier>DAFg1McJDRo</dc:identifier>
</cp:coreProperties>
</file>